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5" r:id="rId3"/>
    <p:sldId id="277" r:id="rId4"/>
    <p:sldId id="278"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8" r:id="rId23"/>
    <p:sldId id="299" r:id="rId24"/>
    <p:sldId id="300" r:id="rId25"/>
    <p:sldId id="301" r:id="rId26"/>
    <p:sldId id="302" r:id="rId27"/>
    <p:sldId id="27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6/9/2023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4212" y="685799"/>
            <a:ext cx="10932532" cy="2971801"/>
          </a:xfrm>
        </p:spPr>
        <p:txBody>
          <a:bodyPr>
            <a:normAutofit/>
          </a:bodyPr>
          <a:lstStyle/>
          <a:p>
            <a:pPr algn="ctr"/>
            <a:r>
              <a:rPr lang="ru-RU" sz="5300" dirty="0" smtClean="0"/>
              <a:t/>
            </a:r>
            <a:br>
              <a:rPr lang="ru-RU" sz="5300" dirty="0" smtClean="0"/>
            </a:br>
            <a:r>
              <a:rPr lang="ru-RU" sz="4400" dirty="0" smtClean="0">
                <a:solidFill>
                  <a:schemeClr val="bg1">
                    <a:lumMod val="85000"/>
                    <a:lumOff val="15000"/>
                  </a:schemeClr>
                </a:solidFill>
              </a:rPr>
              <a:t>«Формы и методы работы </a:t>
            </a:r>
            <a:br>
              <a:rPr lang="ru-RU" sz="4400" dirty="0" smtClean="0">
                <a:solidFill>
                  <a:schemeClr val="bg1">
                    <a:lumMod val="85000"/>
                    <a:lumOff val="15000"/>
                  </a:schemeClr>
                </a:solidFill>
              </a:rPr>
            </a:br>
            <a:r>
              <a:rPr lang="ru-RU" sz="4400" dirty="0" smtClean="0">
                <a:solidFill>
                  <a:schemeClr val="bg1">
                    <a:lumMod val="85000"/>
                    <a:lumOff val="15000"/>
                  </a:schemeClr>
                </a:solidFill>
              </a:rPr>
              <a:t>с детской агрессией»</a:t>
            </a:r>
            <a:endParaRPr lang="ru-RU" sz="4400" dirty="0">
              <a:solidFill>
                <a:schemeClr val="bg1">
                  <a:lumMod val="85000"/>
                  <a:lumOff val="15000"/>
                </a:schemeClr>
              </a:solidFill>
            </a:endParaRPr>
          </a:p>
        </p:txBody>
      </p:sp>
      <p:sp>
        <p:nvSpPr>
          <p:cNvPr id="3" name="Подзаголовок 2"/>
          <p:cNvSpPr>
            <a:spLocks noGrp="1"/>
          </p:cNvSpPr>
          <p:nvPr>
            <p:ph type="subTitle" idx="1"/>
          </p:nvPr>
        </p:nvSpPr>
        <p:spPr>
          <a:xfrm>
            <a:off x="684212" y="3843867"/>
            <a:ext cx="10932532" cy="1947333"/>
          </a:xfrm>
        </p:spPr>
        <p:txBody>
          <a:bodyPr/>
          <a:lstStyle/>
          <a:p>
            <a:pPr algn="r"/>
            <a:r>
              <a:rPr lang="ru-RU" dirty="0" smtClean="0">
                <a:solidFill>
                  <a:schemeClr val="bg2">
                    <a:lumMod val="50000"/>
                  </a:schemeClr>
                </a:solidFill>
              </a:rPr>
              <a:t>Подготовила </a:t>
            </a:r>
            <a:r>
              <a:rPr lang="ru-RU" dirty="0" err="1" smtClean="0">
                <a:solidFill>
                  <a:schemeClr val="bg2">
                    <a:lumMod val="50000"/>
                  </a:schemeClr>
                </a:solidFill>
              </a:rPr>
              <a:t>Нитц</a:t>
            </a:r>
            <a:r>
              <a:rPr lang="ru-RU" dirty="0" smtClean="0">
                <a:solidFill>
                  <a:schemeClr val="bg2">
                    <a:lumMod val="50000"/>
                  </a:schemeClr>
                </a:solidFill>
              </a:rPr>
              <a:t> Марина Николаевна</a:t>
            </a:r>
            <a:endParaRPr lang="ru-RU" dirty="0">
              <a:solidFill>
                <a:schemeClr val="bg2">
                  <a:lumMod val="50000"/>
                </a:schemeClr>
              </a:solidFill>
            </a:endParaRPr>
          </a:p>
          <a:p>
            <a:pPr algn="r"/>
            <a:r>
              <a:rPr lang="ru-RU" dirty="0" smtClean="0">
                <a:solidFill>
                  <a:schemeClr val="bg2">
                    <a:lumMod val="50000"/>
                  </a:schemeClr>
                </a:solidFill>
              </a:rPr>
              <a:t>педагог-психолог</a:t>
            </a:r>
          </a:p>
          <a:p>
            <a:pPr algn="r"/>
            <a:r>
              <a:rPr lang="ru-RU" dirty="0" smtClean="0">
                <a:solidFill>
                  <a:schemeClr val="bg2">
                    <a:lumMod val="50000"/>
                  </a:schemeClr>
                </a:solidFill>
              </a:rPr>
              <a:t>МДОУ  «Детский сад №227»</a:t>
            </a:r>
            <a:endParaRPr lang="ru-RU" dirty="0">
              <a:solidFill>
                <a:schemeClr val="bg2">
                  <a:lumMod val="50000"/>
                </a:schemeClr>
              </a:solidFill>
            </a:endParaRPr>
          </a:p>
        </p:txBody>
      </p:sp>
    </p:spTree>
    <p:extLst>
      <p:ext uri="{BB962C8B-B14F-4D97-AF65-F5344CB8AC3E}">
        <p14:creationId xmlns:p14="http://schemas.microsoft.com/office/powerpoint/2010/main" val="1472416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910" y="98516"/>
            <a:ext cx="11887200" cy="7078861"/>
          </a:xfrm>
          <a:prstGeom prst="rect">
            <a:avLst/>
          </a:prstGeom>
        </p:spPr>
        <p:txBody>
          <a:bodyPr wrap="square">
            <a:spAutoFit/>
          </a:bodyPr>
          <a:lstStyle/>
          <a:p>
            <a:r>
              <a:rPr lang="ru-RU" sz="2000" dirty="0" smtClean="0">
                <a:solidFill>
                  <a:schemeClr val="bg1"/>
                </a:solidFill>
              </a:rPr>
              <a:t>Ребенок </a:t>
            </a:r>
            <a:r>
              <a:rPr lang="ru-RU" sz="2000" dirty="0">
                <a:solidFill>
                  <a:schemeClr val="bg1"/>
                </a:solidFill>
              </a:rPr>
              <a:t>должен знать, </a:t>
            </a:r>
            <a:r>
              <a:rPr lang="ru-RU" sz="2000" b="1" u="sng" dirty="0">
                <a:solidFill>
                  <a:schemeClr val="bg1"/>
                </a:solidFill>
              </a:rPr>
              <a:t>как он может выразить агрессию</a:t>
            </a:r>
            <a:r>
              <a:rPr lang="ru-RU" sz="2000" dirty="0">
                <a:solidFill>
                  <a:schemeClr val="bg1"/>
                </a:solidFill>
              </a:rPr>
              <a:t>, чтобы не быть за это наказанным. </a:t>
            </a:r>
            <a:endParaRPr lang="ru-RU" sz="2000" dirty="0" smtClean="0">
              <a:solidFill>
                <a:schemeClr val="bg1"/>
              </a:solidFill>
            </a:endParaRPr>
          </a:p>
          <a:p>
            <a:r>
              <a:rPr lang="ru-RU" dirty="0">
                <a:solidFill>
                  <a:schemeClr val="bg1"/>
                </a:solidFill>
              </a:rPr>
              <a:t>– можно говорить слова – о том, что я переживаю, о том, что со мной происходит</a:t>
            </a:r>
          </a:p>
          <a:p>
            <a:r>
              <a:rPr lang="ru-RU" dirty="0">
                <a:solidFill>
                  <a:schemeClr val="bg1"/>
                </a:solidFill>
              </a:rPr>
              <a:t>– можно выражать претензии: «мне так не подходит», «мне это не нравится», «я хочу по-другому»;</a:t>
            </a:r>
          </a:p>
          <a:p>
            <a:r>
              <a:rPr lang="ru-RU" dirty="0">
                <a:solidFill>
                  <a:schemeClr val="bg1"/>
                </a:solidFill>
              </a:rPr>
              <a:t> – можно удаляться и переживать в одиночестве. Интровертам это просто необходимо – они переживают свои трудности сами, без участия </a:t>
            </a:r>
            <a:r>
              <a:rPr lang="ru-RU" dirty="0" smtClean="0">
                <a:solidFill>
                  <a:schemeClr val="bg1"/>
                </a:solidFill>
              </a:rPr>
              <a:t>окружающих</a:t>
            </a:r>
          </a:p>
          <a:p>
            <a:r>
              <a:rPr lang="ru-RU" sz="2000" b="1" dirty="0" smtClean="0">
                <a:solidFill>
                  <a:schemeClr val="bg1"/>
                </a:solidFill>
              </a:rPr>
              <a:t>А ещё есть способы выражения агрессии с помощью игр: </a:t>
            </a:r>
            <a:endParaRPr lang="ru-RU" sz="2000" b="1" dirty="0">
              <a:solidFill>
                <a:schemeClr val="bg1"/>
              </a:solidFill>
            </a:endParaRPr>
          </a:p>
          <a:p>
            <a:r>
              <a:rPr lang="ru-RU" dirty="0">
                <a:solidFill>
                  <a:schemeClr val="bg1"/>
                </a:solidFill>
              </a:rPr>
              <a:t>- поиграть в игру «Нахмурьтесь, </a:t>
            </a:r>
            <a:r>
              <a:rPr lang="ru-RU" dirty="0" smtClean="0">
                <a:solidFill>
                  <a:schemeClr val="bg1"/>
                </a:solidFill>
              </a:rPr>
              <a:t>как: разъяренный лев; осенняя </a:t>
            </a:r>
            <a:r>
              <a:rPr lang="ru-RU" dirty="0">
                <a:solidFill>
                  <a:schemeClr val="bg1"/>
                </a:solidFill>
              </a:rPr>
              <a:t>туча;</a:t>
            </a:r>
          </a:p>
          <a:p>
            <a:r>
              <a:rPr lang="ru-RU" dirty="0" smtClean="0">
                <a:solidFill>
                  <a:schemeClr val="bg1"/>
                </a:solidFill>
              </a:rPr>
              <a:t>	Позлитесь</a:t>
            </a:r>
            <a:r>
              <a:rPr lang="ru-RU" dirty="0">
                <a:solidFill>
                  <a:schemeClr val="bg1"/>
                </a:solidFill>
              </a:rPr>
              <a:t>, </a:t>
            </a:r>
            <a:r>
              <a:rPr lang="ru-RU" dirty="0" smtClean="0">
                <a:solidFill>
                  <a:schemeClr val="bg1"/>
                </a:solidFill>
              </a:rPr>
              <a:t>как: голодный волк; злая волшебница; тигры</a:t>
            </a:r>
            <a:r>
              <a:rPr lang="ru-RU" dirty="0">
                <a:solidFill>
                  <a:schemeClr val="bg1"/>
                </a:solidFill>
              </a:rPr>
              <a:t>, львы, волки, медведи и пр. </a:t>
            </a:r>
          </a:p>
          <a:p>
            <a:r>
              <a:rPr lang="ru-RU" dirty="0" smtClean="0">
                <a:solidFill>
                  <a:schemeClr val="bg1"/>
                </a:solidFill>
              </a:rPr>
              <a:t>	Обязательно </a:t>
            </a:r>
            <a:r>
              <a:rPr lang="ru-RU" dirty="0">
                <a:solidFill>
                  <a:schemeClr val="bg1"/>
                </a:solidFill>
              </a:rPr>
              <a:t>с ревом и оскалом. </a:t>
            </a:r>
          </a:p>
          <a:p>
            <a:r>
              <a:rPr lang="ru-RU" dirty="0">
                <a:solidFill>
                  <a:schemeClr val="bg1"/>
                </a:solidFill>
              </a:rPr>
              <a:t>- похлопать, так, чтобы ладошки наши стали горячими</a:t>
            </a:r>
          </a:p>
          <a:p>
            <a:r>
              <a:rPr lang="ru-RU" dirty="0" smtClean="0">
                <a:solidFill>
                  <a:schemeClr val="bg1"/>
                </a:solidFill>
              </a:rPr>
              <a:t>- </a:t>
            </a:r>
            <a:r>
              <a:rPr lang="ru-RU" dirty="0">
                <a:solidFill>
                  <a:schemeClr val="bg1"/>
                </a:solidFill>
              </a:rPr>
              <a:t>покричать в «Банку-</a:t>
            </a:r>
            <a:r>
              <a:rPr lang="ru-RU" dirty="0" err="1">
                <a:solidFill>
                  <a:schemeClr val="bg1"/>
                </a:solidFill>
              </a:rPr>
              <a:t>кричалку</a:t>
            </a:r>
            <a:r>
              <a:rPr lang="ru-RU" dirty="0" smtClean="0">
                <a:solidFill>
                  <a:schemeClr val="bg1"/>
                </a:solidFill>
              </a:rPr>
              <a:t>» или «Мешочек для </a:t>
            </a:r>
            <a:r>
              <a:rPr lang="ru-RU" dirty="0">
                <a:solidFill>
                  <a:schemeClr val="bg1"/>
                </a:solidFill>
              </a:rPr>
              <a:t>крика</a:t>
            </a:r>
            <a:r>
              <a:rPr lang="ru-RU" dirty="0" smtClean="0">
                <a:solidFill>
                  <a:schemeClr val="bg1"/>
                </a:solidFill>
              </a:rPr>
              <a:t>»: </a:t>
            </a:r>
            <a:r>
              <a:rPr lang="ru-RU" dirty="0">
                <a:solidFill>
                  <a:schemeClr val="bg1"/>
                </a:solidFill>
              </a:rPr>
              <a:t>ребенку </a:t>
            </a:r>
            <a:r>
              <a:rPr lang="ru-RU" dirty="0" smtClean="0">
                <a:solidFill>
                  <a:schemeClr val="bg1"/>
                </a:solidFill>
              </a:rPr>
              <a:t>разрешается выкрикивать </a:t>
            </a:r>
            <a:r>
              <a:rPr lang="ru-RU" dirty="0">
                <a:solidFill>
                  <a:schemeClr val="bg1"/>
                </a:solidFill>
              </a:rPr>
              <a:t>любые, даже самые плохие слова. П</a:t>
            </a:r>
            <a:r>
              <a:rPr lang="ru-RU" dirty="0" smtClean="0">
                <a:solidFill>
                  <a:schemeClr val="bg1"/>
                </a:solidFill>
              </a:rPr>
              <a:t>осле </a:t>
            </a:r>
            <a:r>
              <a:rPr lang="ru-RU" dirty="0">
                <a:solidFill>
                  <a:schemeClr val="bg1"/>
                </a:solidFill>
              </a:rPr>
              <a:t>того, как </a:t>
            </a:r>
            <a:r>
              <a:rPr lang="ru-RU" dirty="0" smtClean="0">
                <a:solidFill>
                  <a:schemeClr val="bg1"/>
                </a:solidFill>
              </a:rPr>
              <a:t>ребёнок почувствует </a:t>
            </a:r>
            <a:r>
              <a:rPr lang="ru-RU" dirty="0">
                <a:solidFill>
                  <a:schemeClr val="bg1"/>
                </a:solidFill>
              </a:rPr>
              <a:t>облегчение, мешочек вытряхивают за окошко.</a:t>
            </a:r>
          </a:p>
          <a:p>
            <a:r>
              <a:rPr lang="ru-RU" dirty="0">
                <a:solidFill>
                  <a:schemeClr val="bg1"/>
                </a:solidFill>
              </a:rPr>
              <a:t>- </a:t>
            </a:r>
            <a:r>
              <a:rPr lang="ru-RU" dirty="0" smtClean="0">
                <a:solidFill>
                  <a:schemeClr val="bg1"/>
                </a:solidFill>
              </a:rPr>
              <a:t>кидать </a:t>
            </a:r>
            <a:r>
              <a:rPr lang="ru-RU" dirty="0">
                <a:solidFill>
                  <a:schemeClr val="bg1"/>
                </a:solidFill>
              </a:rPr>
              <a:t>шарики в цель</a:t>
            </a:r>
          </a:p>
          <a:p>
            <a:r>
              <a:rPr lang="ru-RU" dirty="0">
                <a:solidFill>
                  <a:schemeClr val="bg1"/>
                </a:solidFill>
              </a:rPr>
              <a:t>- пинать и бросать мяч</a:t>
            </a:r>
          </a:p>
          <a:p>
            <a:r>
              <a:rPr lang="ru-RU" dirty="0" smtClean="0">
                <a:solidFill>
                  <a:schemeClr val="bg1"/>
                </a:solidFill>
              </a:rPr>
              <a:t>- Арт-терапия: разгневанному </a:t>
            </a:r>
            <a:r>
              <a:rPr lang="ru-RU" dirty="0">
                <a:solidFill>
                  <a:schemeClr val="bg1"/>
                </a:solidFill>
              </a:rPr>
              <a:t>ребенку можно предложить лист бумаги и карандаши и попросить нарисовать свои </a:t>
            </a:r>
            <a:r>
              <a:rPr lang="ru-RU" dirty="0" smtClean="0">
                <a:solidFill>
                  <a:schemeClr val="bg1"/>
                </a:solidFill>
              </a:rPr>
              <a:t>чувства, свою злость. </a:t>
            </a:r>
            <a:r>
              <a:rPr lang="ru-RU" dirty="0">
                <a:solidFill>
                  <a:schemeClr val="bg1"/>
                </a:solidFill>
              </a:rPr>
              <a:t>Поначалу он будет выбирать темные тона, надавливать на карандаш с силой. По мере того, как нажим будет слабеть, нужно предложить новую идею – изобразить счастье или мечту. Также для арт-терапии хорошо подходят пальчиковые краски, которыми можно рисовать на холсте всей рукой. Дети 5 лет и старше могут рисовать карикатуры на своего обидчика. На заключительном этапе плохой рисунок уничтожают – </a:t>
            </a:r>
            <a:r>
              <a:rPr lang="ru-RU" dirty="0" smtClean="0">
                <a:solidFill>
                  <a:schemeClr val="bg1"/>
                </a:solidFill>
              </a:rPr>
              <a:t>рвут, выбрасывают </a:t>
            </a:r>
            <a:r>
              <a:rPr lang="ru-RU" dirty="0">
                <a:solidFill>
                  <a:schemeClr val="bg1"/>
                </a:solidFill>
              </a:rPr>
              <a:t>или сжигают.</a:t>
            </a:r>
          </a:p>
          <a:p>
            <a:endParaRPr lang="ru-RU" dirty="0" smtClean="0"/>
          </a:p>
          <a:p>
            <a:endParaRPr lang="ru-RU" dirty="0"/>
          </a:p>
        </p:txBody>
      </p:sp>
    </p:spTree>
    <p:extLst>
      <p:ext uri="{BB962C8B-B14F-4D97-AF65-F5344CB8AC3E}">
        <p14:creationId xmlns:p14="http://schemas.microsoft.com/office/powerpoint/2010/main" val="2176426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1819" y="103031"/>
            <a:ext cx="11539471" cy="5970865"/>
          </a:xfrm>
          <a:prstGeom prst="rect">
            <a:avLst/>
          </a:prstGeom>
        </p:spPr>
        <p:txBody>
          <a:bodyPr wrap="square">
            <a:spAutoFit/>
          </a:bodyPr>
          <a:lstStyle/>
          <a:p>
            <a:r>
              <a:rPr lang="ru-RU" sz="2000" b="1" dirty="0">
                <a:solidFill>
                  <a:schemeClr val="bg1"/>
                </a:solidFill>
              </a:rPr>
              <a:t>2. Обучение самоконтролю, умению распознать негативные эмоции по ощущениям в теле и вовремя успокоиться;</a:t>
            </a:r>
          </a:p>
          <a:p>
            <a:endParaRPr lang="ru-RU" dirty="0">
              <a:solidFill>
                <a:schemeClr val="bg1"/>
              </a:solidFill>
            </a:endParaRPr>
          </a:p>
          <a:p>
            <a:r>
              <a:rPr lang="ru-RU" dirty="0">
                <a:solidFill>
                  <a:schemeClr val="bg1"/>
                </a:solidFill>
              </a:rPr>
              <a:t>Когда ребенок злится, нужно </a:t>
            </a:r>
            <a:r>
              <a:rPr lang="ru-RU" u="sng" dirty="0">
                <a:solidFill>
                  <a:schemeClr val="bg1"/>
                </a:solidFill>
              </a:rPr>
              <a:t>попросить его описать, что он чувствует</a:t>
            </a:r>
            <a:r>
              <a:rPr lang="ru-RU" dirty="0">
                <a:solidFill>
                  <a:schemeClr val="bg1"/>
                </a:solidFill>
              </a:rPr>
              <a:t>, где располагается чувство гнева в его теле. Важно чтобы ребёнок научился прислушиваться к своим ощущениям. Нужно попросить его словесно сообщать о своем состоянии. Например: «Я очень злюсь</a:t>
            </a:r>
            <a:r>
              <a:rPr lang="ru-RU" dirty="0" smtClean="0">
                <a:solidFill>
                  <a:schemeClr val="bg1"/>
                </a:solidFill>
              </a:rPr>
              <a:t>».</a:t>
            </a:r>
          </a:p>
          <a:p>
            <a:endParaRPr lang="ru-RU" dirty="0" smtClean="0">
              <a:solidFill>
                <a:schemeClr val="bg1"/>
              </a:solidFill>
            </a:endParaRPr>
          </a:p>
          <a:p>
            <a:r>
              <a:rPr lang="ru-RU" dirty="0">
                <a:solidFill>
                  <a:schemeClr val="bg1"/>
                </a:solidFill>
              </a:rPr>
              <a:t>Если ребёнку трудно описать, то можно применить </a:t>
            </a:r>
            <a:r>
              <a:rPr lang="ru-RU" u="sng" dirty="0">
                <a:solidFill>
                  <a:schemeClr val="bg1"/>
                </a:solidFill>
              </a:rPr>
              <a:t>«активное слушание», </a:t>
            </a:r>
            <a:r>
              <a:rPr lang="ru-RU" dirty="0">
                <a:solidFill>
                  <a:schemeClr val="bg1"/>
                </a:solidFill>
              </a:rPr>
              <a:t>тем самым мы продемонстрируем ребёнку, что принимаем его чувства и далее помочь ему найти адекватный способ их выразить. </a:t>
            </a:r>
            <a:r>
              <a:rPr lang="ru-RU" i="1" dirty="0">
                <a:solidFill>
                  <a:schemeClr val="bg1"/>
                </a:solidFill>
              </a:rPr>
              <a:t>Суть активного слушания – «возвратить» ребенку в беседе то, что он вам поведал, обозначив его чувство, дать ему понять, что вы знаете о его состоянии </a:t>
            </a:r>
            <a:endParaRPr lang="ru-RU" i="1" dirty="0" smtClean="0">
              <a:solidFill>
                <a:schemeClr val="bg1"/>
              </a:solidFill>
            </a:endParaRPr>
          </a:p>
          <a:p>
            <a:endParaRPr lang="ru-RU" dirty="0">
              <a:solidFill>
                <a:schemeClr val="bg1"/>
              </a:solidFill>
            </a:endParaRPr>
          </a:p>
          <a:p>
            <a:r>
              <a:rPr lang="ru-RU" dirty="0">
                <a:solidFill>
                  <a:schemeClr val="bg1"/>
                </a:solidFill>
              </a:rPr>
              <a:t>Одним из способов  обучения самоконтролю является </a:t>
            </a:r>
            <a:r>
              <a:rPr lang="ru-RU" u="sng" dirty="0">
                <a:solidFill>
                  <a:schemeClr val="bg1"/>
                </a:solidFill>
              </a:rPr>
              <a:t>расслабление</a:t>
            </a:r>
            <a:r>
              <a:rPr lang="ru-RU" dirty="0">
                <a:solidFill>
                  <a:schemeClr val="bg1"/>
                </a:solidFill>
              </a:rPr>
              <a:t>. Нужно попросить малыша изобразить злость, а затем попробовать прилечь и расслабиться. Необходимо закрыть глаза и представить, как он качается на волнах на надувном матрасе. Можно сделать легкий массаж со стишками. </a:t>
            </a:r>
            <a:r>
              <a:rPr lang="ru-RU" i="1" dirty="0">
                <a:solidFill>
                  <a:schemeClr val="bg1"/>
                </a:solidFill>
              </a:rPr>
              <a:t>Главное, чтобы ребенок почувствовал, что гнев – это временная эмоция, которую он способен контролировать.</a:t>
            </a:r>
          </a:p>
          <a:p>
            <a:endParaRPr lang="ru-RU" dirty="0">
              <a:solidFill>
                <a:schemeClr val="bg1"/>
              </a:solidFill>
            </a:endParaRPr>
          </a:p>
          <a:p>
            <a:r>
              <a:rPr lang="ru-RU" dirty="0">
                <a:solidFill>
                  <a:schemeClr val="bg1"/>
                </a:solidFill>
              </a:rPr>
              <a:t>Кроме представленных упражнений целесообразно проводить </a:t>
            </a:r>
            <a:r>
              <a:rPr lang="ru-RU" u="sng" dirty="0">
                <a:solidFill>
                  <a:schemeClr val="bg1"/>
                </a:solidFill>
              </a:rPr>
              <a:t>воспитательные беседы с детьми по различным темам «Мои эмоции», «Мое настроение», «Расскажи о себе» </a:t>
            </a:r>
            <a:r>
              <a:rPr lang="ru-RU" dirty="0">
                <a:solidFill>
                  <a:schemeClr val="bg1"/>
                </a:solidFill>
              </a:rPr>
              <a:t>и т. п.</a:t>
            </a:r>
          </a:p>
          <a:p>
            <a:endParaRPr lang="ru-RU" dirty="0"/>
          </a:p>
        </p:txBody>
      </p:sp>
    </p:spTree>
    <p:extLst>
      <p:ext uri="{BB962C8B-B14F-4D97-AF65-F5344CB8AC3E}">
        <p14:creationId xmlns:p14="http://schemas.microsoft.com/office/powerpoint/2010/main" val="248589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6366" y="335639"/>
            <a:ext cx="11681138" cy="6370975"/>
          </a:xfrm>
          <a:prstGeom prst="rect">
            <a:avLst/>
          </a:prstGeom>
        </p:spPr>
        <p:txBody>
          <a:bodyPr wrap="square">
            <a:spAutoFit/>
          </a:bodyPr>
          <a:lstStyle/>
          <a:p>
            <a:r>
              <a:rPr lang="ru-RU" sz="2400" b="1" dirty="0">
                <a:solidFill>
                  <a:schemeClr val="bg1"/>
                </a:solidFill>
              </a:rPr>
              <a:t>3.  Формирование способности сопереживать, доверять, сочувствовать, проявлять милосердие</a:t>
            </a:r>
          </a:p>
          <a:p>
            <a:r>
              <a:rPr lang="ru-RU" sz="2400" dirty="0" smtClean="0">
                <a:solidFill>
                  <a:schemeClr val="bg1"/>
                </a:solidFill>
              </a:rPr>
              <a:t>Необходимо </a:t>
            </a:r>
            <a:r>
              <a:rPr lang="ru-RU" sz="2400" u="sng" dirty="0" smtClean="0">
                <a:solidFill>
                  <a:schemeClr val="bg1"/>
                </a:solidFill>
              </a:rPr>
              <a:t>читать</a:t>
            </a:r>
            <a:r>
              <a:rPr lang="ru-RU" sz="2400" dirty="0" smtClean="0">
                <a:solidFill>
                  <a:schemeClr val="bg1"/>
                </a:solidFill>
              </a:rPr>
              <a:t> </a:t>
            </a:r>
            <a:r>
              <a:rPr lang="ru-RU" sz="2400" dirty="0">
                <a:solidFill>
                  <a:schemeClr val="bg1"/>
                </a:solidFill>
              </a:rPr>
              <a:t>подходящую литературу и обсуждать о чём была эта книга (акцентируя внимание на поступках и чувствах героев</a:t>
            </a:r>
            <a:r>
              <a:rPr lang="ru-RU" sz="2400" dirty="0" smtClean="0">
                <a:solidFill>
                  <a:schemeClr val="bg1"/>
                </a:solidFill>
              </a:rPr>
              <a:t>).</a:t>
            </a:r>
          </a:p>
          <a:p>
            <a:endParaRPr lang="ru-RU" sz="2400" dirty="0">
              <a:solidFill>
                <a:schemeClr val="bg1"/>
              </a:solidFill>
            </a:endParaRPr>
          </a:p>
          <a:p>
            <a:r>
              <a:rPr lang="ru-RU" sz="2400" dirty="0">
                <a:solidFill>
                  <a:schemeClr val="bg1"/>
                </a:solidFill>
              </a:rPr>
              <a:t>В повседневной жизни мы </a:t>
            </a:r>
            <a:r>
              <a:rPr lang="ru-RU" sz="2400" u="sng" dirty="0">
                <a:solidFill>
                  <a:schemeClr val="bg1"/>
                </a:solidFill>
              </a:rPr>
              <a:t>обращаем внимание ребёнка</a:t>
            </a:r>
            <a:r>
              <a:rPr lang="ru-RU" sz="2400" dirty="0">
                <a:solidFill>
                  <a:schemeClr val="bg1"/>
                </a:solidFill>
              </a:rPr>
              <a:t> на последствия его поступков, на чувства, которые они вызывают у окружающих (например: «Посмотри, ты толкнул Катю и ей больно. Давай вместе её пожалеем»).</a:t>
            </a:r>
          </a:p>
          <a:p>
            <a:endParaRPr lang="ru-RU" sz="2400" dirty="0" smtClean="0">
              <a:solidFill>
                <a:schemeClr val="bg1"/>
              </a:solidFill>
            </a:endParaRPr>
          </a:p>
          <a:p>
            <a:endParaRPr lang="ru-RU" sz="2400" dirty="0">
              <a:solidFill>
                <a:schemeClr val="bg1"/>
              </a:solidFill>
            </a:endParaRPr>
          </a:p>
          <a:p>
            <a:pPr algn="r"/>
            <a:r>
              <a:rPr lang="ru-RU" sz="2400" dirty="0">
                <a:solidFill>
                  <a:schemeClr val="bg1"/>
                </a:solidFill>
              </a:rPr>
              <a:t>Для того, чтобы результат работы с агрессивным ребенком был устойчивым, </a:t>
            </a:r>
            <a:r>
              <a:rPr lang="ru-RU" sz="2400" u="sng" dirty="0">
                <a:solidFill>
                  <a:schemeClr val="bg1"/>
                </a:solidFill>
              </a:rPr>
              <a:t>необходимо, чтобы коррекция носила </a:t>
            </a:r>
            <a:r>
              <a:rPr lang="ru-RU" sz="2400" dirty="0">
                <a:solidFill>
                  <a:schemeClr val="bg1"/>
                </a:solidFill>
              </a:rPr>
              <a:t>не эпизодический, а </a:t>
            </a:r>
            <a:r>
              <a:rPr lang="ru-RU" sz="2400" u="sng" dirty="0">
                <a:solidFill>
                  <a:schemeClr val="bg1"/>
                </a:solidFill>
              </a:rPr>
              <a:t>системный, комплексный характер</a:t>
            </a:r>
            <a:r>
              <a:rPr lang="ru-RU" sz="2400" dirty="0">
                <a:solidFill>
                  <a:schemeClr val="bg1"/>
                </a:solidFill>
              </a:rPr>
              <a:t>. Важно организовать взаимодействие  воспитателя с психологом ДОУ, с родителями конкретных детей, с музыкальным руководителем, с руководителем по ФИЗО.   </a:t>
            </a:r>
          </a:p>
          <a:p>
            <a:endParaRPr lang="ru-RU" sz="2400" dirty="0">
              <a:solidFill>
                <a:schemeClr val="bg1"/>
              </a:solidFill>
            </a:endParaRPr>
          </a:p>
        </p:txBody>
      </p:sp>
    </p:spTree>
    <p:extLst>
      <p:ext uri="{BB962C8B-B14F-4D97-AF65-F5344CB8AC3E}">
        <p14:creationId xmlns:p14="http://schemas.microsoft.com/office/powerpoint/2010/main" val="1414637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7679" y="202857"/>
            <a:ext cx="11874321" cy="5970865"/>
          </a:xfrm>
          <a:prstGeom prst="rect">
            <a:avLst/>
          </a:prstGeom>
        </p:spPr>
        <p:txBody>
          <a:bodyPr wrap="square">
            <a:spAutoFit/>
          </a:bodyPr>
          <a:lstStyle/>
          <a:p>
            <a:r>
              <a:rPr lang="ru-RU" u="sng" dirty="0">
                <a:solidFill>
                  <a:schemeClr val="bg1"/>
                </a:solidFill>
              </a:rPr>
              <a:t>Правильная реакция взрослых на агрессию</a:t>
            </a:r>
            <a:r>
              <a:rPr lang="ru-RU" dirty="0">
                <a:solidFill>
                  <a:schemeClr val="bg1"/>
                </a:solidFill>
              </a:rPr>
              <a:t> решает половину проблемы. Нельзя отвечать ребенку тем же, то есть ругать и наказывать за агрессивное поведение. Нужно донести и подкрепить собственным примером, что любой конфликт можно решить мирным путем.</a:t>
            </a:r>
          </a:p>
          <a:p>
            <a:endParaRPr lang="ru-RU" dirty="0">
              <a:solidFill>
                <a:schemeClr val="bg1"/>
              </a:solidFill>
            </a:endParaRPr>
          </a:p>
          <a:p>
            <a:pPr algn="ctr"/>
            <a:r>
              <a:rPr lang="ru-RU" sz="2000" b="1" u="sng" dirty="0">
                <a:solidFill>
                  <a:schemeClr val="bg1"/>
                </a:solidFill>
              </a:rPr>
              <a:t>Основные приемы взаимодействия с детьми в случаях проявления </a:t>
            </a:r>
            <a:r>
              <a:rPr lang="ru-RU" sz="2000" b="1" u="sng" dirty="0" smtClean="0">
                <a:solidFill>
                  <a:schemeClr val="bg1"/>
                </a:solidFill>
              </a:rPr>
              <a:t>ФИЗИЧЕСКОЙ </a:t>
            </a:r>
            <a:r>
              <a:rPr lang="ru-RU" sz="2000" b="1" u="sng" dirty="0">
                <a:solidFill>
                  <a:schemeClr val="bg1"/>
                </a:solidFill>
              </a:rPr>
              <a:t>агрессии.</a:t>
            </a:r>
          </a:p>
          <a:p>
            <a:r>
              <a:rPr lang="ru-RU" dirty="0">
                <a:solidFill>
                  <a:schemeClr val="bg1"/>
                </a:solidFill>
              </a:rPr>
              <a:t>1. В том случае, когда взрослый видит, что ребенка уже некогда отвлекать и нападение вот-вот состоится — наилучшей реакцией взрослого будет просто отвести руку ребенка или удержать его за плечи. При этом нужно резко сказать ребенку «Нельзя!». Если взрослый находится поодаль, оклик тоже может остановить ребенка, знающего из прежнего опыта, что такие выходки не позволены.</a:t>
            </a:r>
          </a:p>
          <a:p>
            <a:r>
              <a:rPr lang="ru-RU" dirty="0">
                <a:solidFill>
                  <a:schemeClr val="bg1"/>
                </a:solidFill>
              </a:rPr>
              <a:t>2. Резкое слово агрессивному ребенку и благосклонное внимание пострадавшему могут явно показать ребенку, что он проигрывает от последствий своего поведения. </a:t>
            </a:r>
            <a:endParaRPr lang="ru-RU" dirty="0" smtClean="0">
              <a:solidFill>
                <a:schemeClr val="bg1"/>
              </a:solidFill>
            </a:endParaRPr>
          </a:p>
          <a:p>
            <a:r>
              <a:rPr lang="ru-RU" dirty="0" smtClean="0">
                <a:solidFill>
                  <a:schemeClr val="bg1"/>
                </a:solidFill>
              </a:rPr>
              <a:t>3</a:t>
            </a:r>
            <a:r>
              <a:rPr lang="ru-RU" dirty="0">
                <a:solidFill>
                  <a:schemeClr val="bg1"/>
                </a:solidFill>
              </a:rPr>
              <a:t>. Не стоит принуждать ребенка к извинению — некоторые дети быстро заучивают формулу «Прости», чтобы избежать недоброго внимания взрослых.</a:t>
            </a:r>
          </a:p>
          <a:p>
            <a:r>
              <a:rPr lang="ru-RU" dirty="0">
                <a:solidFill>
                  <a:schemeClr val="bg1"/>
                </a:solidFill>
              </a:rPr>
              <a:t>4. У агрессивного ребенка необходимо стимулировать возникновение гуманных чувств по отношению к обиженному им ребенку («Саша, неужели тебе не жалко других детей?», «Если ты других жалеть не будешь, то и тебя никто не пожалеет»).</a:t>
            </a:r>
          </a:p>
          <a:p>
            <a:r>
              <a:rPr lang="ru-RU" dirty="0">
                <a:solidFill>
                  <a:schemeClr val="bg1"/>
                </a:solidFill>
              </a:rPr>
              <a:t>5. Ребенка, совершившего агрессивный поступок, необходимо подводить к осознанию и пониманию им причин своего поведения, а также его ближайших и отдаленных последствий («Ты стукнул Веру потому, что., а еще почему. ?»).</a:t>
            </a:r>
          </a:p>
          <a:p>
            <a:r>
              <a:rPr lang="ru-RU" dirty="0">
                <a:solidFill>
                  <a:schemeClr val="bg1"/>
                </a:solidFill>
              </a:rPr>
              <a:t>6. Покажите ребенку конечную неэффективность агрессивного поведения</a:t>
            </a:r>
          </a:p>
        </p:txBody>
      </p:sp>
    </p:spTree>
    <p:extLst>
      <p:ext uri="{BB962C8B-B14F-4D97-AF65-F5344CB8AC3E}">
        <p14:creationId xmlns:p14="http://schemas.microsoft.com/office/powerpoint/2010/main" val="1315600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909" y="0"/>
            <a:ext cx="11938716" cy="6278642"/>
          </a:xfrm>
          <a:prstGeom prst="rect">
            <a:avLst/>
          </a:prstGeom>
        </p:spPr>
        <p:txBody>
          <a:bodyPr wrap="square">
            <a:spAutoFit/>
          </a:bodyPr>
          <a:lstStyle/>
          <a:p>
            <a:pPr algn="ctr"/>
            <a:r>
              <a:rPr lang="ru-RU" sz="2000" b="1" u="sng" dirty="0">
                <a:solidFill>
                  <a:schemeClr val="bg1"/>
                </a:solidFill>
              </a:rPr>
              <a:t>Основные приемы взаимодействия с детьми в случаях проявления </a:t>
            </a:r>
            <a:r>
              <a:rPr lang="ru-RU" sz="2000" b="1" u="sng" dirty="0" smtClean="0">
                <a:solidFill>
                  <a:schemeClr val="bg1"/>
                </a:solidFill>
              </a:rPr>
              <a:t>ВЕРБАЛЬНОЙ агрессии </a:t>
            </a:r>
            <a:r>
              <a:rPr lang="ru-RU" sz="2000" dirty="0">
                <a:solidFill>
                  <a:schemeClr val="bg1"/>
                </a:solidFill>
              </a:rPr>
              <a:t>(выражение негативных чувств как через форму (ссора, крик, визг), так и через содержание словесных ответов (угроза, проклятия, ругань)).</a:t>
            </a:r>
          </a:p>
          <a:p>
            <a:r>
              <a:rPr lang="ru-RU" dirty="0">
                <a:solidFill>
                  <a:schemeClr val="bg1"/>
                </a:solidFill>
              </a:rPr>
              <a:t>1. Некоторые дети ругаются совершенно невинно. Они не знают значения слов и не намерены кого-то шокировать. В подобном случае наиболее эффективным будет просто сказать, что это грубое или неприятное слово и лучше его не использовать.</a:t>
            </a:r>
          </a:p>
          <a:p>
            <a:r>
              <a:rPr lang="ru-RU" dirty="0">
                <a:solidFill>
                  <a:schemeClr val="bg1"/>
                </a:solidFill>
              </a:rPr>
              <a:t>2. Не понимая значения слова, дети часто знают, что оно запрещено. Ребенок использует его для эффекта, чтобы огорчить взрослых или досадить кому-то. Игнорировать брань ребенка и уделять ему внимание в другое время — один из эффективных методов, который может помочь. Ребенок разочаруется в ругательстве, если не будет видеть желаемого эффекта.</a:t>
            </a:r>
          </a:p>
          <a:p>
            <a:r>
              <a:rPr lang="ru-RU" dirty="0">
                <a:solidFill>
                  <a:schemeClr val="bg1"/>
                </a:solidFill>
              </a:rPr>
              <a:t>3. Бывает необходимо сделать выговор ребенку, особенно если он знает, какие слова бранные, а какие нет. В этом случае резкое, неодобрительное «Довольно!» действует лучше длительной неодобрительной тирады. </a:t>
            </a:r>
          </a:p>
          <a:p>
            <a:r>
              <a:rPr lang="ru-RU" dirty="0">
                <a:solidFill>
                  <a:schemeClr val="bg1"/>
                </a:solidFill>
              </a:rPr>
              <a:t>4. Дети, как и взрослые, нуждаются в выражении эмоций. Поэтому полезно давать им альтернативу брани — слова, которые можно произнести с чувством, когда ребенок ушибется или расстроится, слова для ответа на дразнилки и слова для усиления выразительности.</a:t>
            </a:r>
          </a:p>
          <a:p>
            <a:r>
              <a:rPr lang="ru-RU" dirty="0">
                <a:solidFill>
                  <a:schemeClr val="bg1"/>
                </a:solidFill>
              </a:rPr>
              <a:t>5. Если обидные слова ребенка адресуются взрослым, надо как можно меньше обращать на них внимание. Целесообразно игнорировать ребенка, привыкшего оскорблять людей. Если и другие дети тоже научатся не обращать на него внимания, когда он грубит, ребенок поймет, что продолжать не стоит.</a:t>
            </a:r>
          </a:p>
          <a:p>
            <a:r>
              <a:rPr lang="ru-RU" dirty="0">
                <a:solidFill>
                  <a:schemeClr val="bg1"/>
                </a:solidFill>
              </a:rPr>
              <a:t>6. В группе необходимо устанавливать социальные правила поведения в доступной для ребенка форме. Например, «мы никого не бьем, и нас никто не бьет». </a:t>
            </a:r>
          </a:p>
        </p:txBody>
      </p:sp>
    </p:spTree>
    <p:extLst>
      <p:ext uri="{BB962C8B-B14F-4D97-AF65-F5344CB8AC3E}">
        <p14:creationId xmlns:p14="http://schemas.microsoft.com/office/powerpoint/2010/main" val="2666828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4699" y="186811"/>
            <a:ext cx="11681138" cy="6524863"/>
          </a:xfrm>
          <a:prstGeom prst="rect">
            <a:avLst/>
          </a:prstGeom>
        </p:spPr>
        <p:txBody>
          <a:bodyPr wrap="square">
            <a:spAutoFit/>
          </a:bodyPr>
          <a:lstStyle/>
          <a:p>
            <a:r>
              <a:rPr lang="ru-RU" sz="1900" b="1" u="sng" dirty="0">
                <a:solidFill>
                  <a:schemeClr val="bg1"/>
                </a:solidFill>
              </a:rPr>
              <a:t>Правила принципиально отличаются от запретов </a:t>
            </a:r>
            <a:r>
              <a:rPr lang="ru-RU" sz="1900" dirty="0">
                <a:solidFill>
                  <a:schemeClr val="bg1"/>
                </a:solidFill>
              </a:rPr>
              <a:t>тем, что </a:t>
            </a:r>
            <a:r>
              <a:rPr lang="ru-RU" sz="1900" u="sng" dirty="0">
                <a:solidFill>
                  <a:schemeClr val="bg1"/>
                </a:solidFill>
              </a:rPr>
              <a:t>включают в себя еще и разрешение.</a:t>
            </a:r>
            <a:r>
              <a:rPr lang="ru-RU" sz="1900" dirty="0">
                <a:solidFill>
                  <a:schemeClr val="bg1"/>
                </a:solidFill>
              </a:rPr>
              <a:t> </a:t>
            </a:r>
            <a:endParaRPr lang="ru-RU" sz="1900" dirty="0" smtClean="0">
              <a:solidFill>
                <a:schemeClr val="bg1"/>
              </a:solidFill>
            </a:endParaRPr>
          </a:p>
          <a:p>
            <a:r>
              <a:rPr lang="ru-RU" sz="1900" dirty="0" smtClean="0">
                <a:solidFill>
                  <a:schemeClr val="bg1"/>
                </a:solidFill>
              </a:rPr>
              <a:t>Например</a:t>
            </a:r>
            <a:r>
              <a:rPr lang="ru-RU" sz="1900" dirty="0">
                <a:solidFill>
                  <a:schemeClr val="bg1"/>
                </a:solidFill>
              </a:rPr>
              <a:t>, запрет – «драться нельзя», а правило – «драться нельзя, можно дружить». </a:t>
            </a:r>
            <a:endParaRPr lang="ru-RU" sz="1900" dirty="0" smtClean="0">
              <a:solidFill>
                <a:schemeClr val="bg1"/>
              </a:solidFill>
            </a:endParaRPr>
          </a:p>
          <a:p>
            <a:r>
              <a:rPr lang="ru-RU" sz="1900" dirty="0" smtClean="0">
                <a:solidFill>
                  <a:schemeClr val="bg1"/>
                </a:solidFill>
              </a:rPr>
              <a:t>Причем </a:t>
            </a:r>
            <a:r>
              <a:rPr lang="ru-RU" sz="1900" dirty="0">
                <a:solidFill>
                  <a:schemeClr val="bg1"/>
                </a:solidFill>
              </a:rPr>
              <a:t>обратите внимание: дружить не надо, а можно. </a:t>
            </a:r>
            <a:endParaRPr lang="ru-RU" sz="1900" dirty="0" smtClean="0">
              <a:solidFill>
                <a:schemeClr val="bg1"/>
              </a:solidFill>
            </a:endParaRPr>
          </a:p>
          <a:p>
            <a:r>
              <a:rPr lang="ru-RU" sz="1900" i="1" u="sng" dirty="0" smtClean="0">
                <a:solidFill>
                  <a:schemeClr val="bg1"/>
                </a:solidFill>
              </a:rPr>
              <a:t>В </a:t>
            </a:r>
            <a:r>
              <a:rPr lang="ru-RU" sz="1900" i="1" u="sng" dirty="0">
                <a:solidFill>
                  <a:schemeClr val="bg1"/>
                </a:solidFill>
              </a:rPr>
              <a:t>правилах, применяемых в группе, делайте акцент на разрешительной части, а не на запретительной. </a:t>
            </a:r>
            <a:r>
              <a:rPr lang="ru-RU" sz="1900" dirty="0">
                <a:solidFill>
                  <a:schemeClr val="bg1"/>
                </a:solidFill>
              </a:rPr>
              <a:t>Р</a:t>
            </a:r>
            <a:r>
              <a:rPr lang="ru-RU" sz="1900" dirty="0" smtClean="0">
                <a:solidFill>
                  <a:schemeClr val="bg1"/>
                </a:solidFill>
              </a:rPr>
              <a:t>ебенок </a:t>
            </a:r>
            <a:r>
              <a:rPr lang="ru-RU" sz="1900" dirty="0">
                <a:solidFill>
                  <a:schemeClr val="bg1"/>
                </a:solidFill>
              </a:rPr>
              <a:t>сам не способен найти способ, как же можно. Например, если драться нельзя, то иного способа отнять свою игрушку у другого ребенка малыш не найдет, и ему останется только огорчаться тому, как несовершенен этот мир, или затаить злобу на всех окружающих. Поэтому </a:t>
            </a:r>
            <a:r>
              <a:rPr lang="ru-RU" sz="1900" u="sng" dirty="0">
                <a:solidFill>
                  <a:schemeClr val="bg1"/>
                </a:solidFill>
              </a:rPr>
              <a:t>надо рассказать ребенку о разрешенном способе поведения</a:t>
            </a:r>
            <a:r>
              <a:rPr lang="ru-RU" sz="1900" dirty="0">
                <a:solidFill>
                  <a:schemeClr val="bg1"/>
                </a:solidFill>
              </a:rPr>
              <a:t>. </a:t>
            </a:r>
            <a:r>
              <a:rPr lang="ru-RU" sz="1900" i="1" dirty="0">
                <a:solidFill>
                  <a:schemeClr val="bg1"/>
                </a:solidFill>
              </a:rPr>
              <a:t>«Драться нельзя, можно дружить. Друзья могут поменяться игрушками, или дать поиграть на время, или подарить в конце концов». </a:t>
            </a:r>
            <a:endParaRPr lang="ru-RU" sz="1900" i="1" dirty="0" smtClean="0">
              <a:solidFill>
                <a:schemeClr val="bg1"/>
              </a:solidFill>
            </a:endParaRPr>
          </a:p>
          <a:p>
            <a:r>
              <a:rPr lang="ru-RU" sz="1900" u="sng" dirty="0" smtClean="0">
                <a:solidFill>
                  <a:schemeClr val="bg1"/>
                </a:solidFill>
              </a:rPr>
              <a:t>Акцент на разрешительной части правила, </a:t>
            </a:r>
            <a:r>
              <a:rPr lang="ru-RU" sz="1900" u="sng" dirty="0">
                <a:solidFill>
                  <a:schemeClr val="bg1"/>
                </a:solidFill>
              </a:rPr>
              <a:t>позволяет создать у ребенка позитивную картину мира</a:t>
            </a:r>
            <a:r>
              <a:rPr lang="ru-RU" sz="1900" dirty="0">
                <a:solidFill>
                  <a:schemeClr val="bg1"/>
                </a:solidFill>
              </a:rPr>
              <a:t>, где ясно, кто что может делать. И в этой картине мира ему проще ориентироваться и самостоятельно принимать решения. Чем больше взрослый говорит ребёнку об этой картине мира, обращая внимание на разные ситуации вокруг: вот дети договорились, вот собачки помирились, вот взрослые нашли решение, тем быстрее ребенок научится сам находить такие способы. Если взрослый постоянно говорит только о том, что </a:t>
            </a:r>
            <a:r>
              <a:rPr lang="ru-RU" sz="1900" dirty="0" smtClean="0">
                <a:solidFill>
                  <a:schemeClr val="bg1"/>
                </a:solidFill>
              </a:rPr>
              <a:t>нельзя, </a:t>
            </a:r>
            <a:r>
              <a:rPr lang="ru-RU" sz="1900" dirty="0">
                <a:solidFill>
                  <a:schemeClr val="bg1"/>
                </a:solidFill>
              </a:rPr>
              <a:t>то ему придется постоянно контролировать ребенка. Он не сможет запомнить все запрещенные ситуации, и </a:t>
            </a:r>
            <a:r>
              <a:rPr lang="ru-RU" sz="1900" dirty="0" smtClean="0">
                <a:solidFill>
                  <a:schemeClr val="bg1"/>
                </a:solidFill>
              </a:rPr>
              <a:t>взрослому придется </a:t>
            </a:r>
            <a:r>
              <a:rPr lang="ru-RU" sz="1900" dirty="0">
                <a:solidFill>
                  <a:schemeClr val="bg1"/>
                </a:solidFill>
              </a:rPr>
              <a:t>помнить их за него и постоянно напоминать об этом запретами и наказаниями. </a:t>
            </a:r>
            <a:endParaRPr lang="ru-RU" sz="1900" dirty="0" smtClean="0">
              <a:solidFill>
                <a:schemeClr val="bg1"/>
              </a:solidFill>
            </a:endParaRPr>
          </a:p>
          <a:p>
            <a:r>
              <a:rPr lang="ru-RU" sz="1900" b="1" i="1" u="sng" dirty="0" smtClean="0">
                <a:solidFill>
                  <a:schemeClr val="bg1"/>
                </a:solidFill>
              </a:rPr>
              <a:t>Поэтому </a:t>
            </a:r>
            <a:r>
              <a:rPr lang="ru-RU" sz="1900" b="1" i="1" u="sng" dirty="0">
                <a:solidFill>
                  <a:schemeClr val="bg1"/>
                </a:solidFill>
              </a:rPr>
              <a:t>для каждого </a:t>
            </a:r>
            <a:r>
              <a:rPr lang="ru-RU" sz="1900" b="1" i="1" u="sng" dirty="0" smtClean="0">
                <a:solidFill>
                  <a:schemeClr val="bg1"/>
                </a:solidFill>
              </a:rPr>
              <a:t>«НЕЛЬЗЯ» </a:t>
            </a:r>
            <a:r>
              <a:rPr lang="ru-RU" sz="1900" b="1" i="1" u="sng" dirty="0">
                <a:solidFill>
                  <a:schemeClr val="bg1"/>
                </a:solidFill>
              </a:rPr>
              <a:t>нужно найти подходящее </a:t>
            </a:r>
            <a:r>
              <a:rPr lang="ru-RU" sz="1900" b="1" i="1" u="sng" dirty="0" smtClean="0">
                <a:solidFill>
                  <a:schemeClr val="bg1"/>
                </a:solidFill>
              </a:rPr>
              <a:t>«МОЖНО», </a:t>
            </a:r>
            <a:r>
              <a:rPr lang="ru-RU" sz="1900" b="1" i="1" u="sng" dirty="0">
                <a:solidFill>
                  <a:schemeClr val="bg1"/>
                </a:solidFill>
              </a:rPr>
              <a:t>и делать акцент именно на нем</a:t>
            </a:r>
            <a:r>
              <a:rPr lang="ru-RU" sz="1900" dirty="0">
                <a:solidFill>
                  <a:schemeClr val="bg1"/>
                </a:solidFill>
              </a:rPr>
              <a:t>. </a:t>
            </a:r>
          </a:p>
        </p:txBody>
      </p:sp>
    </p:spTree>
    <p:extLst>
      <p:ext uri="{BB962C8B-B14F-4D97-AF65-F5344CB8AC3E}">
        <p14:creationId xmlns:p14="http://schemas.microsoft.com/office/powerpoint/2010/main" val="2714638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3032" y="103201"/>
            <a:ext cx="11977352" cy="6463308"/>
          </a:xfrm>
          <a:prstGeom prst="rect">
            <a:avLst/>
          </a:prstGeom>
        </p:spPr>
        <p:txBody>
          <a:bodyPr wrap="square">
            <a:spAutoFit/>
          </a:bodyPr>
          <a:lstStyle/>
          <a:p>
            <a:r>
              <a:rPr lang="ru-RU" b="1" u="sng" dirty="0">
                <a:solidFill>
                  <a:schemeClr val="bg1"/>
                </a:solidFill>
              </a:rPr>
              <a:t>Зачем ребенку нужны правила? </a:t>
            </a:r>
            <a:endParaRPr lang="ru-RU" b="1" u="sng" dirty="0" smtClean="0">
              <a:solidFill>
                <a:schemeClr val="bg1"/>
              </a:solidFill>
            </a:endParaRPr>
          </a:p>
          <a:p>
            <a:r>
              <a:rPr lang="ru-RU" dirty="0" smtClean="0">
                <a:solidFill>
                  <a:schemeClr val="bg1"/>
                </a:solidFill>
              </a:rPr>
              <a:t>	В </a:t>
            </a:r>
            <a:r>
              <a:rPr lang="ru-RU" dirty="0">
                <a:solidFill>
                  <a:schemeClr val="bg1"/>
                </a:solidFill>
              </a:rPr>
              <a:t>своем взрослении ребенку необходимо на что-то ориентироваться. Его картина мира должна опираться на прочное основание – мнение родителей, воспитателей, которые являются для ребенка надежными защитниками и наставниками. </a:t>
            </a:r>
            <a:endParaRPr lang="ru-RU" dirty="0" smtClean="0">
              <a:solidFill>
                <a:schemeClr val="bg1"/>
              </a:solidFill>
            </a:endParaRPr>
          </a:p>
          <a:p>
            <a:r>
              <a:rPr lang="ru-RU" dirty="0">
                <a:solidFill>
                  <a:schemeClr val="bg1"/>
                </a:solidFill>
              </a:rPr>
              <a:t>	</a:t>
            </a:r>
            <a:r>
              <a:rPr lang="ru-RU" dirty="0" smtClean="0">
                <a:solidFill>
                  <a:schemeClr val="bg1"/>
                </a:solidFill>
              </a:rPr>
              <a:t>Ребенок </a:t>
            </a:r>
            <a:r>
              <a:rPr lang="ru-RU" dirty="0">
                <a:solidFill>
                  <a:schemeClr val="bg1"/>
                </a:solidFill>
              </a:rPr>
              <a:t>нуждается в постоянстве, стабильности мира. </a:t>
            </a:r>
            <a:endParaRPr lang="ru-RU" dirty="0" smtClean="0">
              <a:solidFill>
                <a:schemeClr val="bg1"/>
              </a:solidFill>
            </a:endParaRPr>
          </a:p>
          <a:p>
            <a:r>
              <a:rPr lang="ru-RU" dirty="0">
                <a:solidFill>
                  <a:schemeClr val="bg1"/>
                </a:solidFill>
              </a:rPr>
              <a:t>	</a:t>
            </a:r>
            <a:r>
              <a:rPr lang="ru-RU" u="sng" dirty="0" smtClean="0">
                <a:solidFill>
                  <a:schemeClr val="bg1"/>
                </a:solidFill>
              </a:rPr>
              <a:t>Все </a:t>
            </a:r>
            <a:r>
              <a:rPr lang="ru-RU" u="sng" dirty="0">
                <a:solidFill>
                  <a:schemeClr val="bg1"/>
                </a:solidFill>
              </a:rPr>
              <a:t>это ему дают твердые правила.</a:t>
            </a:r>
            <a:r>
              <a:rPr lang="ru-RU" dirty="0">
                <a:solidFill>
                  <a:schemeClr val="bg1"/>
                </a:solidFill>
              </a:rPr>
              <a:t> Жить в неопределенности и неизвестности, без правил, очень страшно и некомфортно</a:t>
            </a:r>
            <a:r>
              <a:rPr lang="ru-RU" dirty="0" smtClean="0">
                <a:solidFill>
                  <a:schemeClr val="bg1"/>
                </a:solidFill>
              </a:rPr>
              <a:t>.</a:t>
            </a:r>
          </a:p>
          <a:p>
            <a:endParaRPr lang="ru-RU" dirty="0">
              <a:solidFill>
                <a:schemeClr val="bg1"/>
              </a:solidFill>
            </a:endParaRPr>
          </a:p>
          <a:p>
            <a:pPr marL="285750" indent="-285750">
              <a:buFont typeface="Arial" panose="020B0604020202020204" pitchFamily="34" charset="0"/>
              <a:buChar char="•"/>
            </a:pPr>
            <a:r>
              <a:rPr lang="ru-RU" dirty="0" smtClean="0">
                <a:solidFill>
                  <a:schemeClr val="bg1"/>
                </a:solidFill>
              </a:rPr>
              <a:t>В </a:t>
            </a:r>
            <a:r>
              <a:rPr lang="ru-RU" dirty="0">
                <a:solidFill>
                  <a:schemeClr val="bg1"/>
                </a:solidFill>
              </a:rPr>
              <a:t>возрасте от года до трех лет: ребенок уже может чувствовать недовольство и выражать его маме в виде ударов руками или ногами, в форме швыряния игрушек или сердитого плача. Именно драки с мамой и будут социально неприемлемыми – будет </a:t>
            </a:r>
            <a:r>
              <a:rPr lang="ru-RU" i="1" u="sng" dirty="0">
                <a:solidFill>
                  <a:schemeClr val="bg1"/>
                </a:solidFill>
              </a:rPr>
              <a:t>правило «Маму бить нельзя</a:t>
            </a:r>
            <a:r>
              <a:rPr lang="ru-RU" i="1" u="sng" dirty="0" smtClean="0">
                <a:solidFill>
                  <a:schemeClr val="bg1"/>
                </a:solidFill>
              </a:rPr>
              <a:t>».</a:t>
            </a:r>
          </a:p>
          <a:p>
            <a:pPr marL="285750" indent="-285750">
              <a:buFont typeface="Arial" panose="020B0604020202020204" pitchFamily="34" charset="0"/>
              <a:buChar char="•"/>
            </a:pPr>
            <a:endParaRPr lang="ru-RU" i="1" u="sng" dirty="0">
              <a:solidFill>
                <a:schemeClr val="bg1"/>
              </a:solidFill>
            </a:endParaRPr>
          </a:p>
          <a:p>
            <a:r>
              <a:rPr lang="ru-RU" dirty="0">
                <a:solidFill>
                  <a:schemeClr val="bg1"/>
                </a:solidFill>
              </a:rPr>
              <a:t>* В возрасте от трех до семи лет: ребенок выходит в общество и начинает сталкиваться с другими детьми и с чужими игрушками или с предметами общего пользования, такими как качели или горка. Первый порыв – отобрать и захватить. Именно такой способ социально неприемлем – </a:t>
            </a:r>
            <a:r>
              <a:rPr lang="ru-RU" i="1" u="sng" dirty="0">
                <a:solidFill>
                  <a:schemeClr val="bg1"/>
                </a:solidFill>
              </a:rPr>
              <a:t>появляются правила:</a:t>
            </a:r>
          </a:p>
          <a:p>
            <a:r>
              <a:rPr lang="ru-RU" i="1" dirty="0">
                <a:solidFill>
                  <a:schemeClr val="bg1"/>
                </a:solidFill>
              </a:rPr>
              <a:t>• Драться нельзя, можно дружить. </a:t>
            </a:r>
          </a:p>
          <a:p>
            <a:r>
              <a:rPr lang="ru-RU" i="1" dirty="0">
                <a:solidFill>
                  <a:schemeClr val="bg1"/>
                </a:solidFill>
              </a:rPr>
              <a:t>• Игрушки отбирать нельзя, можно поменять чужую игрушку на свою. </a:t>
            </a:r>
          </a:p>
          <a:p>
            <a:r>
              <a:rPr lang="ru-RU" i="1" dirty="0">
                <a:solidFill>
                  <a:schemeClr val="bg1"/>
                </a:solidFill>
              </a:rPr>
              <a:t>• Кататься на горке (качаться на качелях) в одиночку нельзя, можно кататься по очереди. </a:t>
            </a:r>
          </a:p>
          <a:p>
            <a:r>
              <a:rPr lang="ru-RU" i="1" dirty="0">
                <a:solidFill>
                  <a:schemeClr val="bg1"/>
                </a:solidFill>
              </a:rPr>
              <a:t>• Толкаться нельзя, можно сказать словами: «Отойди». </a:t>
            </a:r>
          </a:p>
          <a:p>
            <a:r>
              <a:rPr lang="ru-RU" i="1" dirty="0">
                <a:solidFill>
                  <a:schemeClr val="bg1"/>
                </a:solidFill>
              </a:rPr>
              <a:t>• Давать сдачи нельзя, можно просить о помощи </a:t>
            </a:r>
            <a:r>
              <a:rPr lang="ru-RU" i="1" dirty="0" smtClean="0">
                <a:solidFill>
                  <a:schemeClr val="bg1"/>
                </a:solidFill>
              </a:rPr>
              <a:t>взрослого. </a:t>
            </a:r>
            <a:endParaRPr lang="ru-RU" i="1" dirty="0">
              <a:solidFill>
                <a:schemeClr val="bg1"/>
              </a:solidFill>
            </a:endParaRPr>
          </a:p>
          <a:p>
            <a:r>
              <a:rPr lang="ru-RU" i="1" dirty="0">
                <a:solidFill>
                  <a:schemeClr val="bg1"/>
                </a:solidFill>
              </a:rPr>
              <a:t>• Доказывать свою правоту кулаками нельзя, можно искать словесные аргументы. </a:t>
            </a:r>
          </a:p>
          <a:p>
            <a:r>
              <a:rPr lang="ru-RU" dirty="0">
                <a:solidFill>
                  <a:schemeClr val="bg1"/>
                </a:solidFill>
              </a:rPr>
              <a:t>И так далее. </a:t>
            </a:r>
          </a:p>
        </p:txBody>
      </p:sp>
    </p:spTree>
    <p:extLst>
      <p:ext uri="{BB962C8B-B14F-4D97-AF65-F5344CB8AC3E}">
        <p14:creationId xmlns:p14="http://schemas.microsoft.com/office/powerpoint/2010/main" val="563344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0760" y="352512"/>
            <a:ext cx="11320529" cy="6494085"/>
          </a:xfrm>
          <a:prstGeom prst="rect">
            <a:avLst/>
          </a:prstGeom>
        </p:spPr>
        <p:txBody>
          <a:bodyPr wrap="square">
            <a:spAutoFit/>
          </a:bodyPr>
          <a:lstStyle/>
          <a:p>
            <a:pPr algn="ctr"/>
            <a:r>
              <a:rPr lang="ru-RU" sz="3200" b="1" dirty="0">
                <a:solidFill>
                  <a:schemeClr val="bg1"/>
                </a:solidFill>
              </a:rPr>
              <a:t>Профилактика агрессивного поведения</a:t>
            </a:r>
          </a:p>
          <a:p>
            <a:r>
              <a:rPr lang="ru-RU" sz="3200" dirty="0" smtClean="0">
                <a:solidFill>
                  <a:schemeClr val="bg1"/>
                </a:solidFill>
              </a:rPr>
              <a:t>	Профилактика </a:t>
            </a:r>
            <a:r>
              <a:rPr lang="ru-RU" sz="3200" dirty="0">
                <a:solidFill>
                  <a:schemeClr val="bg1"/>
                </a:solidFill>
              </a:rPr>
              <a:t>очень важна, она связана с разрешающей частью правила. </a:t>
            </a:r>
            <a:endParaRPr lang="ru-RU" sz="3200" dirty="0" smtClean="0">
              <a:solidFill>
                <a:schemeClr val="bg1"/>
              </a:solidFill>
            </a:endParaRPr>
          </a:p>
          <a:p>
            <a:r>
              <a:rPr lang="ru-RU" sz="3200" dirty="0">
                <a:solidFill>
                  <a:schemeClr val="bg1"/>
                </a:solidFill>
              </a:rPr>
              <a:t>	</a:t>
            </a:r>
            <a:r>
              <a:rPr lang="ru-RU" sz="3200" dirty="0" smtClean="0">
                <a:solidFill>
                  <a:schemeClr val="bg1"/>
                </a:solidFill>
              </a:rPr>
              <a:t>Итак</a:t>
            </a:r>
            <a:r>
              <a:rPr lang="ru-RU" sz="3200" dirty="0">
                <a:solidFill>
                  <a:schemeClr val="bg1"/>
                </a:solidFill>
              </a:rPr>
              <a:t>, ребенок усвоил, что дружить – хорошо. Но только в теории. </a:t>
            </a:r>
            <a:endParaRPr lang="ru-RU" sz="3200" dirty="0" smtClean="0">
              <a:solidFill>
                <a:schemeClr val="bg1"/>
              </a:solidFill>
            </a:endParaRPr>
          </a:p>
          <a:p>
            <a:r>
              <a:rPr lang="ru-RU" sz="3200" dirty="0">
                <a:solidFill>
                  <a:schemeClr val="bg1"/>
                </a:solidFill>
              </a:rPr>
              <a:t>	</a:t>
            </a:r>
            <a:r>
              <a:rPr lang="ru-RU" sz="3200" u="sng" dirty="0" smtClean="0">
                <a:solidFill>
                  <a:schemeClr val="bg1"/>
                </a:solidFill>
              </a:rPr>
              <a:t>Как </a:t>
            </a:r>
            <a:r>
              <a:rPr lang="ru-RU" sz="3200" u="sng" dirty="0">
                <a:solidFill>
                  <a:schemeClr val="bg1"/>
                </a:solidFill>
              </a:rPr>
              <a:t>помочь ему</a:t>
            </a:r>
            <a:r>
              <a:rPr lang="ru-RU" sz="3200" dirty="0">
                <a:solidFill>
                  <a:schemeClr val="bg1"/>
                </a:solidFill>
              </a:rPr>
              <a:t> убедиться в этом практически, ведь он не умеет дружить, строить отношения, и это может быть одной из причин агрессивности ребенка: хочет общаться, но не получается, вот и раздражение? </a:t>
            </a:r>
            <a:r>
              <a:rPr lang="ru-RU" sz="3200" dirty="0" smtClean="0">
                <a:solidFill>
                  <a:schemeClr val="bg1"/>
                </a:solidFill>
              </a:rPr>
              <a:t>	</a:t>
            </a:r>
          </a:p>
          <a:p>
            <a:r>
              <a:rPr lang="ru-RU" sz="3200" dirty="0">
                <a:solidFill>
                  <a:schemeClr val="bg1"/>
                </a:solidFill>
              </a:rPr>
              <a:t>	</a:t>
            </a:r>
            <a:r>
              <a:rPr lang="ru-RU" sz="3200" u="sng" dirty="0" smtClean="0">
                <a:solidFill>
                  <a:schemeClr val="bg1"/>
                </a:solidFill>
              </a:rPr>
              <a:t>Выход</a:t>
            </a:r>
            <a:r>
              <a:rPr lang="ru-RU" sz="3200" dirty="0" smtClean="0">
                <a:solidFill>
                  <a:schemeClr val="bg1"/>
                </a:solidFill>
              </a:rPr>
              <a:t> </a:t>
            </a:r>
            <a:r>
              <a:rPr lang="ru-RU" sz="3200" dirty="0">
                <a:solidFill>
                  <a:schemeClr val="bg1"/>
                </a:solidFill>
              </a:rPr>
              <a:t>один: учить ребенка тому поведению, которое взрослые декларировали в разрешающей части правила. </a:t>
            </a:r>
          </a:p>
        </p:txBody>
      </p:sp>
    </p:spTree>
    <p:extLst>
      <p:ext uri="{BB962C8B-B14F-4D97-AF65-F5344CB8AC3E}">
        <p14:creationId xmlns:p14="http://schemas.microsoft.com/office/powerpoint/2010/main" val="1086920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9043" y="219598"/>
            <a:ext cx="11749825" cy="6001643"/>
          </a:xfrm>
          <a:prstGeom prst="rect">
            <a:avLst/>
          </a:prstGeom>
        </p:spPr>
        <p:txBody>
          <a:bodyPr wrap="square">
            <a:spAutoFit/>
          </a:bodyPr>
          <a:lstStyle/>
          <a:p>
            <a:pPr algn="ctr"/>
            <a:r>
              <a:rPr lang="ru-RU" sz="1600" b="1" u="sng" dirty="0" smtClean="0">
                <a:solidFill>
                  <a:schemeClr val="bg1"/>
                </a:solidFill>
              </a:rPr>
              <a:t>Профилактика агрессивного поведения</a:t>
            </a:r>
          </a:p>
          <a:p>
            <a:pPr algn="ctr"/>
            <a:r>
              <a:rPr lang="ru-RU" sz="1600" b="1" dirty="0" smtClean="0">
                <a:solidFill>
                  <a:schemeClr val="bg1"/>
                </a:solidFill>
              </a:rPr>
              <a:t>Как научить ребёнка социально дружить</a:t>
            </a:r>
          </a:p>
          <a:p>
            <a:r>
              <a:rPr lang="ru-RU" sz="1600" b="1" i="1" u="sng" dirty="0" smtClean="0">
                <a:solidFill>
                  <a:schemeClr val="bg1"/>
                </a:solidFill>
              </a:rPr>
              <a:t>1</a:t>
            </a:r>
            <a:r>
              <a:rPr lang="ru-RU" sz="1600" b="1" i="1" u="sng" dirty="0">
                <a:solidFill>
                  <a:schemeClr val="bg1"/>
                </a:solidFill>
              </a:rPr>
              <a:t>.</a:t>
            </a:r>
            <a:r>
              <a:rPr lang="ru-RU" sz="1600" i="1" u="sng" dirty="0">
                <a:solidFill>
                  <a:schemeClr val="bg1"/>
                </a:solidFill>
              </a:rPr>
              <a:t> Обсуждайте и проигрывайте ситуации, в которых проявляется дружба. </a:t>
            </a:r>
          </a:p>
          <a:p>
            <a:r>
              <a:rPr lang="ru-RU" sz="1600" dirty="0" smtClean="0">
                <a:solidFill>
                  <a:schemeClr val="bg1"/>
                </a:solidFill>
              </a:rPr>
              <a:t>* </a:t>
            </a:r>
            <a:r>
              <a:rPr lang="ru-RU" sz="1600" u="sng" dirty="0" smtClean="0">
                <a:solidFill>
                  <a:schemeClr val="bg1"/>
                </a:solidFill>
              </a:rPr>
              <a:t>Книги</a:t>
            </a:r>
            <a:r>
              <a:rPr lang="ru-RU" sz="1600" dirty="0">
                <a:solidFill>
                  <a:schemeClr val="bg1"/>
                </a:solidFill>
              </a:rPr>
              <a:t>. Ч</a:t>
            </a:r>
            <a:r>
              <a:rPr lang="ru-RU" sz="1600" dirty="0" smtClean="0">
                <a:solidFill>
                  <a:schemeClr val="bg1"/>
                </a:solidFill>
              </a:rPr>
              <a:t>итайте </a:t>
            </a:r>
            <a:r>
              <a:rPr lang="ru-RU" sz="1600" dirty="0">
                <a:solidFill>
                  <a:schemeClr val="bg1"/>
                </a:solidFill>
              </a:rPr>
              <a:t>и рассказывайте </a:t>
            </a:r>
            <a:r>
              <a:rPr lang="ru-RU" sz="1600" dirty="0" smtClean="0">
                <a:solidFill>
                  <a:schemeClr val="bg1"/>
                </a:solidFill>
              </a:rPr>
              <a:t>сказки. После прочтения обсуждайте, задавая вопросы: </a:t>
            </a:r>
            <a:r>
              <a:rPr lang="ru-RU" sz="1600" dirty="0">
                <a:solidFill>
                  <a:schemeClr val="bg1"/>
                </a:solidFill>
              </a:rPr>
              <a:t>«Как ты поступишь? / Как бы ты поступил</a:t>
            </a:r>
            <a:r>
              <a:rPr lang="ru-RU" sz="1600" dirty="0" smtClean="0">
                <a:solidFill>
                  <a:schemeClr val="bg1"/>
                </a:solidFill>
              </a:rPr>
              <a:t>?»</a:t>
            </a:r>
            <a:r>
              <a:rPr lang="ru-RU" sz="1600" dirty="0">
                <a:solidFill>
                  <a:schemeClr val="bg1"/>
                </a:solidFill>
              </a:rPr>
              <a:t> , </a:t>
            </a:r>
            <a:r>
              <a:rPr lang="ru-RU" sz="1600" dirty="0" smtClean="0">
                <a:solidFill>
                  <a:schemeClr val="bg1"/>
                </a:solidFill>
              </a:rPr>
              <a:t>«Почему </a:t>
            </a:r>
            <a:r>
              <a:rPr lang="ru-RU" sz="1600" dirty="0">
                <a:solidFill>
                  <a:schemeClr val="bg1"/>
                </a:solidFill>
              </a:rPr>
              <a:t>герой поступил именно так и как можно было бы поступить </a:t>
            </a:r>
            <a:r>
              <a:rPr lang="ru-RU" sz="1600" dirty="0" smtClean="0">
                <a:solidFill>
                  <a:schemeClr val="bg1"/>
                </a:solidFill>
              </a:rPr>
              <a:t>по-другому</a:t>
            </a:r>
            <a:r>
              <a:rPr lang="ru-RU" sz="1600" dirty="0">
                <a:solidFill>
                  <a:schemeClr val="bg1"/>
                </a:solidFill>
              </a:rPr>
              <a:t>?». Если ответом ребенка будет, например, такой: «Дать ему в глаз, чтоб больше не лез!» – задайте вопросы: «И что будет дальше?», «Есть ли другой выход из ситуации?», «А теперь представь, что в глаз хотят дать тебе. Это правильное решение? А как бы ты посоветовал поступить</a:t>
            </a:r>
            <a:r>
              <a:rPr lang="ru-RU" sz="1600" dirty="0" smtClean="0">
                <a:solidFill>
                  <a:schemeClr val="bg1"/>
                </a:solidFill>
              </a:rPr>
              <a:t>?» </a:t>
            </a:r>
          </a:p>
          <a:p>
            <a:r>
              <a:rPr lang="ru-RU" sz="1600" dirty="0" smtClean="0">
                <a:solidFill>
                  <a:schemeClr val="bg1"/>
                </a:solidFill>
              </a:rPr>
              <a:t>• </a:t>
            </a:r>
            <a:r>
              <a:rPr lang="ru-RU" sz="1600" dirty="0">
                <a:solidFill>
                  <a:schemeClr val="bg1"/>
                </a:solidFill>
              </a:rPr>
              <a:t>Еще отличной иллюстрацией могут служить истории, участником которых был значимый взрослый (например, как в детстве у папы кто-то отобрал велосипед или как маму сосед по парте все время дергал за косички и т. д. – только обязательно возраст детей, описываемый в примерах, должен соответствовать возрасту </a:t>
            </a:r>
            <a:r>
              <a:rPr lang="ru-RU" sz="1600" dirty="0" smtClean="0">
                <a:solidFill>
                  <a:schemeClr val="bg1"/>
                </a:solidFill>
              </a:rPr>
              <a:t>ребенка</a:t>
            </a:r>
            <a:r>
              <a:rPr lang="ru-RU" sz="1600" dirty="0">
                <a:solidFill>
                  <a:schemeClr val="bg1"/>
                </a:solidFill>
              </a:rPr>
              <a:t>). Такие истории ребенок воспринимает более </a:t>
            </a:r>
            <a:r>
              <a:rPr lang="ru-RU" sz="1600" dirty="0" smtClean="0">
                <a:solidFill>
                  <a:schemeClr val="bg1"/>
                </a:solidFill>
              </a:rPr>
              <a:t>эмоционально</a:t>
            </a:r>
          </a:p>
          <a:p>
            <a:r>
              <a:rPr lang="ru-RU" sz="1600" dirty="0">
                <a:solidFill>
                  <a:schemeClr val="bg1"/>
                </a:solidFill>
              </a:rPr>
              <a:t>	</a:t>
            </a:r>
            <a:r>
              <a:rPr lang="ru-RU" sz="1600" i="1" dirty="0" smtClean="0">
                <a:solidFill>
                  <a:schemeClr val="bg1"/>
                </a:solidFill>
              </a:rPr>
              <a:t>Какие </a:t>
            </a:r>
            <a:r>
              <a:rPr lang="ru-RU" sz="1600" i="1" dirty="0">
                <a:solidFill>
                  <a:schemeClr val="bg1"/>
                </a:solidFill>
              </a:rPr>
              <a:t>ситуации вообще имеет смысл обсуждать с ребенком? • Ситуации беспроблемного дружеского общения. То есть чем в принципе занимаются друзья, каким правилам подчиняется дружба (делиться новостями, игрушками, наблюдениями, огорчениями; смотреть другу в глаза; поддерживать, если что-то не получается; сочувствовать, когда другу плохо; вместе смеяться; уступать в игре; и др.), какие слова друзья друг другу говорят, почему предпочитают общение друг с другом общению с другими детьми и т. д. • Ситуации, когда друзья ссорятся, не могут что-либо поделить – другими словами, когда в отношениях друзей возникает проблемный момент. Зачастую дети попросту не знают, как это – дружить</a:t>
            </a:r>
            <a:r>
              <a:rPr lang="ru-RU" sz="1600" i="1" dirty="0" smtClean="0">
                <a:solidFill>
                  <a:schemeClr val="bg1"/>
                </a:solidFill>
              </a:rPr>
              <a:t>.</a:t>
            </a:r>
            <a:endParaRPr lang="ru-RU" sz="1600" i="1" dirty="0">
              <a:solidFill>
                <a:schemeClr val="bg1"/>
              </a:solidFill>
            </a:endParaRPr>
          </a:p>
          <a:p>
            <a:r>
              <a:rPr lang="ru-RU" sz="1600" dirty="0">
                <a:solidFill>
                  <a:schemeClr val="bg1"/>
                </a:solidFill>
              </a:rPr>
              <a:t>* </a:t>
            </a:r>
            <a:r>
              <a:rPr lang="ru-RU" sz="1600" u="sng" dirty="0">
                <a:solidFill>
                  <a:schemeClr val="bg1"/>
                </a:solidFill>
              </a:rPr>
              <a:t>Проигрывайте с игрушками различные жизненные ситуации и сказки.</a:t>
            </a:r>
          </a:p>
          <a:p>
            <a:r>
              <a:rPr lang="ru-RU" sz="1600" dirty="0" smtClean="0">
                <a:solidFill>
                  <a:schemeClr val="bg1"/>
                </a:solidFill>
              </a:rPr>
              <a:t>В </a:t>
            </a:r>
            <a:r>
              <a:rPr lang="ru-RU" sz="1600" dirty="0">
                <a:solidFill>
                  <a:schemeClr val="bg1"/>
                </a:solidFill>
              </a:rPr>
              <a:t>игре можно научить ребенка играть с другими детьми, делая акцент на том, что вместе интереснее. </a:t>
            </a:r>
          </a:p>
          <a:p>
            <a:r>
              <a:rPr lang="ru-RU" sz="1600" dirty="0">
                <a:solidFill>
                  <a:schemeClr val="bg1"/>
                </a:solidFill>
              </a:rPr>
              <a:t>* </a:t>
            </a:r>
            <a:r>
              <a:rPr lang="ru-RU" sz="1600" u="sng" dirty="0">
                <a:solidFill>
                  <a:schemeClr val="bg1"/>
                </a:solidFill>
              </a:rPr>
              <a:t>Игры</a:t>
            </a:r>
            <a:r>
              <a:rPr lang="ru-RU" sz="1600" dirty="0">
                <a:solidFill>
                  <a:schemeClr val="bg1"/>
                </a:solidFill>
              </a:rPr>
              <a:t>. Есть игры, в которые просто невозможно играть одному: это и прятки, и догонялки, и перекидывание мяча. Надо постоянно пополнять арсенал ребёнка именно такими – веселыми, активными и подвижными играми.</a:t>
            </a:r>
          </a:p>
        </p:txBody>
      </p:sp>
    </p:spTree>
    <p:extLst>
      <p:ext uri="{BB962C8B-B14F-4D97-AF65-F5344CB8AC3E}">
        <p14:creationId xmlns:p14="http://schemas.microsoft.com/office/powerpoint/2010/main" val="40770615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3183" y="184880"/>
            <a:ext cx="11822806" cy="5693866"/>
          </a:xfrm>
          <a:prstGeom prst="rect">
            <a:avLst/>
          </a:prstGeom>
        </p:spPr>
        <p:txBody>
          <a:bodyPr wrap="square">
            <a:spAutoFit/>
          </a:bodyPr>
          <a:lstStyle/>
          <a:p>
            <a:r>
              <a:rPr lang="ru-RU" sz="2800" b="1" u="sng" dirty="0">
                <a:solidFill>
                  <a:schemeClr val="bg1"/>
                </a:solidFill>
              </a:rPr>
              <a:t>2.</a:t>
            </a:r>
            <a:r>
              <a:rPr lang="ru-RU" sz="2800" u="sng" dirty="0">
                <a:solidFill>
                  <a:schemeClr val="bg1"/>
                </a:solidFill>
              </a:rPr>
              <a:t> Помогайте установить дружеские контакты</a:t>
            </a:r>
            <a:r>
              <a:rPr lang="ru-RU" sz="2800" dirty="0">
                <a:solidFill>
                  <a:schemeClr val="bg1"/>
                </a:solidFill>
              </a:rPr>
              <a:t>. </a:t>
            </a:r>
            <a:endParaRPr lang="ru-RU" sz="2800" dirty="0" smtClean="0">
              <a:solidFill>
                <a:schemeClr val="bg1"/>
              </a:solidFill>
            </a:endParaRPr>
          </a:p>
          <a:p>
            <a:r>
              <a:rPr lang="ru-RU" sz="2800" dirty="0" smtClean="0">
                <a:solidFill>
                  <a:schemeClr val="bg1"/>
                </a:solidFill>
              </a:rPr>
              <a:t>	Такие </a:t>
            </a:r>
            <a:r>
              <a:rPr lang="ru-RU" sz="2800" dirty="0">
                <a:solidFill>
                  <a:schemeClr val="bg1"/>
                </a:solidFill>
              </a:rPr>
              <a:t>контакты и их налаживание также являются профилактикой агрессивного </a:t>
            </a:r>
            <a:r>
              <a:rPr lang="ru-RU" sz="2800" dirty="0" smtClean="0">
                <a:solidFill>
                  <a:schemeClr val="bg1"/>
                </a:solidFill>
              </a:rPr>
              <a:t>поведения. </a:t>
            </a:r>
            <a:r>
              <a:rPr lang="ru-RU" sz="2800" dirty="0">
                <a:solidFill>
                  <a:schemeClr val="bg1"/>
                </a:solidFill>
              </a:rPr>
              <a:t>Обязательно обсудите с ребенком позитивные моменты общения с другом. </a:t>
            </a:r>
            <a:endParaRPr lang="ru-RU" sz="2800" dirty="0" smtClean="0">
              <a:solidFill>
                <a:schemeClr val="bg1"/>
              </a:solidFill>
            </a:endParaRPr>
          </a:p>
          <a:p>
            <a:endParaRPr lang="ru-RU" sz="2800" dirty="0">
              <a:solidFill>
                <a:schemeClr val="bg1"/>
              </a:solidFill>
            </a:endParaRPr>
          </a:p>
          <a:p>
            <a:r>
              <a:rPr lang="ru-RU" sz="2800" b="1" u="sng" dirty="0">
                <a:solidFill>
                  <a:schemeClr val="bg1"/>
                </a:solidFill>
              </a:rPr>
              <a:t>3.</a:t>
            </a:r>
            <a:r>
              <a:rPr lang="ru-RU" sz="2800" u="sng" dirty="0">
                <a:solidFill>
                  <a:schemeClr val="bg1"/>
                </a:solidFill>
              </a:rPr>
              <a:t> Помогите ребенку выбрать друга</a:t>
            </a:r>
            <a:r>
              <a:rPr lang="ru-RU" sz="2800" dirty="0">
                <a:solidFill>
                  <a:schemeClr val="bg1"/>
                </a:solidFill>
              </a:rPr>
              <a:t>. </a:t>
            </a:r>
            <a:endParaRPr lang="ru-RU" sz="2800" dirty="0" smtClean="0">
              <a:solidFill>
                <a:schemeClr val="bg1"/>
              </a:solidFill>
            </a:endParaRPr>
          </a:p>
          <a:p>
            <a:r>
              <a:rPr lang="ru-RU" sz="2800" dirty="0" smtClean="0">
                <a:solidFill>
                  <a:schemeClr val="bg1"/>
                </a:solidFill>
              </a:rPr>
              <a:t>	Хотя </a:t>
            </a:r>
            <a:r>
              <a:rPr lang="ru-RU" sz="2800" dirty="0">
                <a:solidFill>
                  <a:schemeClr val="bg1"/>
                </a:solidFill>
              </a:rPr>
              <a:t>выбор друга – это дело личное и хотя дружеские отношения нередко складываются спонтанно, ребенку, испытывающему трудности в установлении дружеских контактов, нужна чуткая помощь взрослых в поиске друга. </a:t>
            </a:r>
          </a:p>
          <a:p>
            <a:r>
              <a:rPr lang="ru-RU" sz="2800" dirty="0" smtClean="0">
                <a:solidFill>
                  <a:schemeClr val="bg1"/>
                </a:solidFill>
              </a:rPr>
              <a:t>	Выбрать </a:t>
            </a:r>
            <a:r>
              <a:rPr lang="ru-RU" sz="2800" dirty="0">
                <a:solidFill>
                  <a:schemeClr val="bg1"/>
                </a:solidFill>
              </a:rPr>
              <a:t>друга непросто, ведь важно не только то, кого хотел бы видеть своим другом ребенок, но и то, хотел бы кандидат в друзья дружить с этим ребёнком. </a:t>
            </a:r>
          </a:p>
        </p:txBody>
      </p:sp>
    </p:spTree>
    <p:extLst>
      <p:ext uri="{BB962C8B-B14F-4D97-AF65-F5344CB8AC3E}">
        <p14:creationId xmlns:p14="http://schemas.microsoft.com/office/powerpoint/2010/main" val="1250805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0006" y="497347"/>
            <a:ext cx="10483402" cy="3416320"/>
          </a:xfrm>
          <a:prstGeom prst="rect">
            <a:avLst/>
          </a:prstGeom>
        </p:spPr>
        <p:txBody>
          <a:bodyPr wrap="square">
            <a:spAutoFit/>
          </a:bodyPr>
          <a:lstStyle/>
          <a:p>
            <a:r>
              <a:rPr lang="ru-RU" sz="2800" dirty="0">
                <a:solidFill>
                  <a:schemeClr val="bg1"/>
                </a:solidFill>
              </a:rPr>
              <a:t>Что же такое агрессия</a:t>
            </a:r>
            <a:r>
              <a:rPr lang="ru-RU" sz="2800" dirty="0" smtClean="0">
                <a:solidFill>
                  <a:schemeClr val="bg1"/>
                </a:solidFill>
              </a:rPr>
              <a:t>?</a:t>
            </a:r>
          </a:p>
          <a:p>
            <a:endParaRPr lang="ru-RU" sz="2800" dirty="0">
              <a:solidFill>
                <a:schemeClr val="bg1"/>
              </a:solidFill>
            </a:endParaRPr>
          </a:p>
          <a:p>
            <a:r>
              <a:rPr lang="ru-RU" sz="3200" b="1" dirty="0">
                <a:solidFill>
                  <a:schemeClr val="bg1"/>
                </a:solidFill>
              </a:rPr>
              <a:t>Агрессивное поведение </a:t>
            </a:r>
            <a:r>
              <a:rPr lang="ru-RU" sz="3200" dirty="0">
                <a:solidFill>
                  <a:schemeClr val="bg1"/>
                </a:solidFill>
              </a:rPr>
              <a:t>обычно понимается как мотивированные внешние действия, нарушающие правила и нормы сосуществования, наносящие вред, причиняющие страдания и боль людям. </a:t>
            </a:r>
          </a:p>
        </p:txBody>
      </p:sp>
    </p:spTree>
    <p:extLst>
      <p:ext uri="{BB962C8B-B14F-4D97-AF65-F5344CB8AC3E}">
        <p14:creationId xmlns:p14="http://schemas.microsoft.com/office/powerpoint/2010/main" val="2032042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1820" y="202239"/>
            <a:ext cx="11745532" cy="6524863"/>
          </a:xfrm>
          <a:prstGeom prst="rect">
            <a:avLst/>
          </a:prstGeom>
        </p:spPr>
        <p:txBody>
          <a:bodyPr wrap="square">
            <a:spAutoFit/>
          </a:bodyPr>
          <a:lstStyle/>
          <a:p>
            <a:pPr algn="ctr"/>
            <a:r>
              <a:rPr lang="ru-RU" sz="1900" b="1" u="sng" dirty="0">
                <a:solidFill>
                  <a:schemeClr val="bg1"/>
                </a:solidFill>
              </a:rPr>
              <a:t>Стратегия поведения взрослых с конфликтными детьми :</a:t>
            </a:r>
          </a:p>
          <a:p>
            <a:r>
              <a:rPr lang="ru-RU" sz="1900" dirty="0" smtClean="0">
                <a:solidFill>
                  <a:schemeClr val="bg1"/>
                </a:solidFill>
              </a:rPr>
              <a:t>* Сдерживайте </a:t>
            </a:r>
            <a:r>
              <a:rPr lang="ru-RU" sz="1900" dirty="0">
                <a:solidFill>
                  <a:schemeClr val="bg1"/>
                </a:solidFill>
              </a:rPr>
              <a:t>стремление ребёнка провоцировать ссоры с другими. </a:t>
            </a:r>
          </a:p>
          <a:p>
            <a:r>
              <a:rPr lang="ru-RU" sz="1900" dirty="0" smtClean="0">
                <a:solidFill>
                  <a:schemeClr val="bg1"/>
                </a:solidFill>
              </a:rPr>
              <a:t>* Если </a:t>
            </a:r>
            <a:r>
              <a:rPr lang="ru-RU" sz="1900" dirty="0">
                <a:solidFill>
                  <a:schemeClr val="bg1"/>
                </a:solidFill>
              </a:rPr>
              <a:t>между детьми назревает ссора или заметно, что ребенок злится, нужно переключить его </a:t>
            </a:r>
            <a:r>
              <a:rPr lang="ru-RU" sz="1900" dirty="0" smtClean="0">
                <a:solidFill>
                  <a:schemeClr val="bg1"/>
                </a:solidFill>
              </a:rPr>
              <a:t>внимание (лучше </a:t>
            </a:r>
            <a:r>
              <a:rPr lang="ru-RU" sz="1900" dirty="0">
                <a:solidFill>
                  <a:schemeClr val="bg1"/>
                </a:solidFill>
              </a:rPr>
              <a:t>быстро затеять подвижную игру: бег наперегонки, прятки и т. д</a:t>
            </a:r>
            <a:r>
              <a:rPr lang="ru-RU" sz="1900" dirty="0" smtClean="0">
                <a:solidFill>
                  <a:schemeClr val="bg1"/>
                </a:solidFill>
              </a:rPr>
              <a:t>.)</a:t>
            </a:r>
            <a:endParaRPr lang="ru-RU" sz="1900" dirty="0">
              <a:solidFill>
                <a:schemeClr val="bg1"/>
              </a:solidFill>
            </a:endParaRPr>
          </a:p>
          <a:p>
            <a:r>
              <a:rPr lang="ru-RU" sz="1900" dirty="0" smtClean="0">
                <a:solidFill>
                  <a:schemeClr val="bg1"/>
                </a:solidFill>
              </a:rPr>
              <a:t>* В </a:t>
            </a:r>
            <a:r>
              <a:rPr lang="ru-RU" sz="1900" dirty="0">
                <a:solidFill>
                  <a:schemeClr val="bg1"/>
                </a:solidFill>
              </a:rPr>
              <a:t>момент вспышки ярости правильно будет крепко обнять ребенка сзади, чтобы он не мог ударить, и тихонько сказать, что ты можешь злиться, но бить другого нельзя. </a:t>
            </a:r>
            <a:endParaRPr lang="ru-RU" sz="1900" dirty="0" smtClean="0">
              <a:solidFill>
                <a:schemeClr val="bg1"/>
              </a:solidFill>
            </a:endParaRPr>
          </a:p>
          <a:p>
            <a:r>
              <a:rPr lang="ru-RU" sz="1900" dirty="0" smtClean="0">
                <a:solidFill>
                  <a:schemeClr val="bg1"/>
                </a:solidFill>
              </a:rPr>
              <a:t>Право </a:t>
            </a:r>
            <a:r>
              <a:rPr lang="ru-RU" sz="1900" dirty="0">
                <a:solidFill>
                  <a:schemeClr val="bg1"/>
                </a:solidFill>
              </a:rPr>
              <a:t>на переживание агрессии вовсе не означает, что ребенок вправе бить кого-то или ругаться плохими словами. Следует различать чувства и действия, вызванные этими чувствами. И если чувства мы признаем и позволяем проявить их, то среди действий бывают приемлемые и </a:t>
            </a:r>
            <a:r>
              <a:rPr lang="ru-RU" sz="1900" dirty="0" smtClean="0">
                <a:solidFill>
                  <a:schemeClr val="bg1"/>
                </a:solidFill>
              </a:rPr>
              <a:t>неприемлемые: «злость </a:t>
            </a:r>
            <a:r>
              <a:rPr lang="ru-RU" sz="1900" dirty="0">
                <a:solidFill>
                  <a:schemeClr val="bg1"/>
                </a:solidFill>
              </a:rPr>
              <a:t>– это нормально, ты можешь сердиться». А дальше отдельно от злости мы рассматриваем его действия. «Ты ударил </a:t>
            </a:r>
            <a:r>
              <a:rPr lang="ru-RU" sz="1900" dirty="0" smtClean="0">
                <a:solidFill>
                  <a:schemeClr val="bg1"/>
                </a:solidFill>
              </a:rPr>
              <a:t>девочку, </a:t>
            </a:r>
            <a:r>
              <a:rPr lang="ru-RU" sz="1900" dirty="0">
                <a:solidFill>
                  <a:schemeClr val="bg1"/>
                </a:solidFill>
              </a:rPr>
              <a:t>и это в нашей </a:t>
            </a:r>
            <a:r>
              <a:rPr lang="ru-RU" sz="1900" dirty="0" smtClean="0">
                <a:solidFill>
                  <a:schemeClr val="bg1"/>
                </a:solidFill>
              </a:rPr>
              <a:t>группе не </a:t>
            </a:r>
            <a:r>
              <a:rPr lang="ru-RU" sz="1900" dirty="0">
                <a:solidFill>
                  <a:schemeClr val="bg1"/>
                </a:solidFill>
              </a:rPr>
              <a:t>принято. Можно </a:t>
            </a:r>
            <a:r>
              <a:rPr lang="ru-RU" sz="1900" dirty="0" smtClean="0">
                <a:solidFill>
                  <a:schemeClr val="bg1"/>
                </a:solidFill>
              </a:rPr>
              <a:t>сказать девочке о том, что тебе не нравится и попытаться договариваться». </a:t>
            </a:r>
            <a:endParaRPr lang="ru-RU" sz="1900" dirty="0">
              <a:solidFill>
                <a:schemeClr val="bg1"/>
              </a:solidFill>
            </a:endParaRPr>
          </a:p>
          <a:p>
            <a:r>
              <a:rPr lang="ru-RU" sz="1900" dirty="0" smtClean="0">
                <a:solidFill>
                  <a:schemeClr val="bg1"/>
                </a:solidFill>
              </a:rPr>
              <a:t>* Объяснять </a:t>
            </a:r>
            <a:r>
              <a:rPr lang="ru-RU" sz="1900" dirty="0">
                <a:solidFill>
                  <a:schemeClr val="bg1"/>
                </a:solidFill>
              </a:rPr>
              <a:t>ребенку, что он был не прав, нужно через «Я-сообщения». </a:t>
            </a:r>
            <a:r>
              <a:rPr lang="ru-RU" sz="1900" dirty="0" smtClean="0">
                <a:solidFill>
                  <a:schemeClr val="bg1"/>
                </a:solidFill>
              </a:rPr>
              <a:t>Например, сказать</a:t>
            </a:r>
            <a:r>
              <a:rPr lang="ru-RU" sz="1900" dirty="0">
                <a:solidFill>
                  <a:schemeClr val="bg1"/>
                </a:solidFill>
              </a:rPr>
              <a:t>: «Я расстроена, что произошла драка». «Я хочу, чтобы ты показал другим, какой ты добрый и воспитанный». «Мне приятно смотреть, когда ты весело и мирно играешь, а когда дерешься, мне грустно».</a:t>
            </a:r>
          </a:p>
          <a:p>
            <a:r>
              <a:rPr lang="ru-RU" sz="1900" dirty="0" smtClean="0">
                <a:solidFill>
                  <a:schemeClr val="bg1"/>
                </a:solidFill>
              </a:rPr>
              <a:t>* Не </a:t>
            </a:r>
            <a:r>
              <a:rPr lang="ru-RU" sz="1900" dirty="0">
                <a:solidFill>
                  <a:schemeClr val="bg1"/>
                </a:solidFill>
              </a:rPr>
              <a:t>всегда следует вмешиваться в ссоры детей, т. к. дети порой сами находят общий язык. Если же во время ссор один из детей всегда побеждает, а другой выступает «жертвой», следует прерывать игру, чтобы предотвратить формирование робости у побеждённого.</a:t>
            </a:r>
          </a:p>
          <a:p>
            <a:r>
              <a:rPr lang="ru-RU" sz="1900" dirty="0" smtClean="0">
                <a:solidFill>
                  <a:schemeClr val="bg1"/>
                </a:solidFill>
              </a:rPr>
              <a:t>* Обсуждая </a:t>
            </a:r>
            <a:r>
              <a:rPr lang="ru-RU" sz="1900" dirty="0">
                <a:solidFill>
                  <a:schemeClr val="bg1"/>
                </a:solidFill>
              </a:rPr>
              <a:t>проявления агрессивности, важно говорить о действиях, а</a:t>
            </a:r>
            <a:r>
              <a:rPr lang="ru-RU" sz="1900" dirty="0" smtClean="0">
                <a:solidFill>
                  <a:schemeClr val="bg1"/>
                </a:solidFill>
              </a:rPr>
              <a:t> </a:t>
            </a:r>
            <a:r>
              <a:rPr lang="ru-RU" sz="1900" dirty="0">
                <a:solidFill>
                  <a:schemeClr val="bg1"/>
                </a:solidFill>
              </a:rPr>
              <a:t>не о личностных качествах («ты поступил жестоко», а не «ты жестокий»).</a:t>
            </a:r>
          </a:p>
        </p:txBody>
      </p:sp>
    </p:spTree>
    <p:extLst>
      <p:ext uri="{BB962C8B-B14F-4D97-AF65-F5344CB8AC3E}">
        <p14:creationId xmlns:p14="http://schemas.microsoft.com/office/powerpoint/2010/main" val="36741803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4698" y="231783"/>
            <a:ext cx="11809927" cy="6524863"/>
          </a:xfrm>
          <a:prstGeom prst="rect">
            <a:avLst/>
          </a:prstGeom>
        </p:spPr>
        <p:txBody>
          <a:bodyPr wrap="square">
            <a:spAutoFit/>
          </a:bodyPr>
          <a:lstStyle/>
          <a:p>
            <a:pPr algn="ctr"/>
            <a:r>
              <a:rPr lang="ru-RU" sz="1900" b="1" u="sng" dirty="0">
                <a:solidFill>
                  <a:schemeClr val="bg1"/>
                </a:solidFill>
              </a:rPr>
              <a:t>Когда надо ребёнка успокоить после ссоры, истерики, очень важно учитывать его </a:t>
            </a:r>
            <a:r>
              <a:rPr lang="ru-RU" sz="1900" b="1" u="sng" dirty="0" smtClean="0">
                <a:solidFill>
                  <a:schemeClr val="bg1"/>
                </a:solidFill>
              </a:rPr>
              <a:t>ТЕМПЕРАМЕНТ.</a:t>
            </a:r>
            <a:endParaRPr lang="ru-RU" sz="1900" b="1" u="sng" dirty="0">
              <a:solidFill>
                <a:schemeClr val="bg1"/>
              </a:solidFill>
            </a:endParaRPr>
          </a:p>
          <a:p>
            <a:pPr algn="ctr"/>
            <a:r>
              <a:rPr lang="ru-RU" sz="1900" u="sng" dirty="0">
                <a:solidFill>
                  <a:schemeClr val="bg1"/>
                </a:solidFill>
              </a:rPr>
              <a:t>Для каждого темперамента существует свой наиболее подходящий способ успокоения: </a:t>
            </a:r>
            <a:endParaRPr lang="ru-RU" sz="1900" u="sng" dirty="0" smtClean="0">
              <a:solidFill>
                <a:schemeClr val="bg1"/>
              </a:solidFill>
            </a:endParaRPr>
          </a:p>
          <a:p>
            <a:pPr algn="ctr"/>
            <a:endParaRPr lang="ru-RU" sz="1900" u="sng" dirty="0">
              <a:solidFill>
                <a:schemeClr val="bg1"/>
              </a:solidFill>
            </a:endParaRPr>
          </a:p>
          <a:p>
            <a:r>
              <a:rPr lang="ru-RU" sz="1900" dirty="0">
                <a:solidFill>
                  <a:schemeClr val="bg1"/>
                </a:solidFill>
              </a:rPr>
              <a:t>• </a:t>
            </a:r>
            <a:r>
              <a:rPr lang="ru-RU" sz="1900" b="1" u="sng" dirty="0">
                <a:solidFill>
                  <a:schemeClr val="bg1"/>
                </a:solidFill>
              </a:rPr>
              <a:t>Х</a:t>
            </a:r>
            <a:r>
              <a:rPr lang="ru-RU" sz="1900" b="1" u="sng" dirty="0" smtClean="0">
                <a:solidFill>
                  <a:schemeClr val="bg1"/>
                </a:solidFill>
              </a:rPr>
              <a:t>олерику</a:t>
            </a:r>
            <a:r>
              <a:rPr lang="ru-RU" sz="1900" dirty="0" smtClean="0">
                <a:solidFill>
                  <a:schemeClr val="bg1"/>
                </a:solidFill>
              </a:rPr>
              <a:t> </a:t>
            </a:r>
            <a:r>
              <a:rPr lang="ru-RU" sz="1900" dirty="0">
                <a:solidFill>
                  <a:schemeClr val="bg1"/>
                </a:solidFill>
              </a:rPr>
              <a:t>больше подойдет крепкое объятие. Крепкое, как защитные стены, внутри которых он не нанесет повреждений ни себе, ни окружающим. Ни в коем случае нельзя его стыдить, кричать на него и пытаться заставить успокоиться – это только подольет масла в огонь, и добиться успокоения станет гораздо труднее. Нервная система холерика легковозбудимая, поэтому </a:t>
            </a:r>
            <a:r>
              <a:rPr lang="ru-RU" sz="1900" dirty="0" smtClean="0">
                <a:solidFill>
                  <a:schemeClr val="bg1"/>
                </a:solidFill>
              </a:rPr>
              <a:t>взрослым в </a:t>
            </a:r>
            <a:r>
              <a:rPr lang="ru-RU" sz="1900" dirty="0">
                <a:solidFill>
                  <a:schemeClr val="bg1"/>
                </a:solidFill>
              </a:rPr>
              <a:t>момент истерики ребенка стоит набраться максимум терпения, чтобы не спровоцировать новый виток агрессии; </a:t>
            </a:r>
          </a:p>
          <a:p>
            <a:r>
              <a:rPr lang="ru-RU" sz="1900" dirty="0">
                <a:solidFill>
                  <a:schemeClr val="bg1"/>
                </a:solidFill>
              </a:rPr>
              <a:t>• </a:t>
            </a:r>
            <a:r>
              <a:rPr lang="ru-RU" sz="1900" b="1" u="sng" dirty="0" smtClean="0">
                <a:solidFill>
                  <a:schemeClr val="bg1"/>
                </a:solidFill>
              </a:rPr>
              <a:t>Сангвиника</a:t>
            </a:r>
            <a:r>
              <a:rPr lang="ru-RU" sz="1900" dirty="0" smtClean="0">
                <a:solidFill>
                  <a:schemeClr val="bg1"/>
                </a:solidFill>
              </a:rPr>
              <a:t> </a:t>
            </a:r>
            <a:r>
              <a:rPr lang="ru-RU" sz="1900" dirty="0">
                <a:solidFill>
                  <a:schemeClr val="bg1"/>
                </a:solidFill>
              </a:rPr>
              <a:t>скорее успокоит простое переключение внимания. Лучше всего на какую-то новую игру или его любимое занятие. Не стоит думать, что сангвиник легко справится с истерикой сам, он все-таки ребенок, и родительская поддержка ему нужна; </a:t>
            </a:r>
          </a:p>
          <a:p>
            <a:r>
              <a:rPr lang="ru-RU" sz="1900" dirty="0">
                <a:solidFill>
                  <a:schemeClr val="bg1"/>
                </a:solidFill>
              </a:rPr>
              <a:t>• </a:t>
            </a:r>
            <a:r>
              <a:rPr lang="ru-RU" sz="1900" b="1" u="sng" dirty="0" smtClean="0">
                <a:solidFill>
                  <a:schemeClr val="bg1"/>
                </a:solidFill>
              </a:rPr>
              <a:t>Флегматику</a:t>
            </a:r>
            <a:r>
              <a:rPr lang="ru-RU" sz="1900" dirty="0" smtClean="0">
                <a:solidFill>
                  <a:schemeClr val="bg1"/>
                </a:solidFill>
              </a:rPr>
              <a:t> </a:t>
            </a:r>
            <a:r>
              <a:rPr lang="ru-RU" sz="1900" dirty="0">
                <a:solidFill>
                  <a:schemeClr val="bg1"/>
                </a:solidFill>
              </a:rPr>
              <a:t>проще справиться с истерикой </a:t>
            </a:r>
            <a:r>
              <a:rPr lang="ru-RU" sz="1900" dirty="0" smtClean="0">
                <a:solidFill>
                  <a:schemeClr val="bg1"/>
                </a:solidFill>
              </a:rPr>
              <a:t>самостоятельно, но присутствие взрослого рядом ему тоже необходимо. Поблизости, без </a:t>
            </a:r>
            <a:r>
              <a:rPr lang="ru-RU" sz="1900" dirty="0">
                <a:solidFill>
                  <a:schemeClr val="bg1"/>
                </a:solidFill>
              </a:rPr>
              <a:t>включенного участия в успокоении. Нервная система флегматика инертная, ее очень сложно переключить на что-то другое, поэтому лучше всего дать возможность ребенку прийти в себя самому; </a:t>
            </a:r>
          </a:p>
          <a:p>
            <a:r>
              <a:rPr lang="ru-RU" sz="1900" dirty="0">
                <a:solidFill>
                  <a:schemeClr val="bg1"/>
                </a:solidFill>
              </a:rPr>
              <a:t>• </a:t>
            </a:r>
            <a:r>
              <a:rPr lang="ru-RU" sz="1900" b="1" u="sng" dirty="0" smtClean="0">
                <a:solidFill>
                  <a:schemeClr val="bg1"/>
                </a:solidFill>
              </a:rPr>
              <a:t>Меланхолику</a:t>
            </a:r>
            <a:r>
              <a:rPr lang="ru-RU" sz="1900" dirty="0" smtClean="0">
                <a:solidFill>
                  <a:schemeClr val="bg1"/>
                </a:solidFill>
              </a:rPr>
              <a:t> </a:t>
            </a:r>
            <a:r>
              <a:rPr lang="ru-RU" sz="1900" dirty="0">
                <a:solidFill>
                  <a:schemeClr val="bg1"/>
                </a:solidFill>
              </a:rPr>
              <a:t>обязательно понадобится ваше аккуратное участие. Никаких резких движений или громких слов – это может добавить к истерике еще тревогу или страх, и тогда выйти из такого состояния будет очень сложно. Легкие поглаживания, тихий успокаивающий голос, спокойное дыхание </a:t>
            </a:r>
            <a:r>
              <a:rPr lang="ru-RU" sz="1900" dirty="0" smtClean="0">
                <a:solidFill>
                  <a:schemeClr val="bg1"/>
                </a:solidFill>
              </a:rPr>
              <a:t>взрослого – </a:t>
            </a:r>
            <a:r>
              <a:rPr lang="ru-RU" sz="1900" dirty="0">
                <a:solidFill>
                  <a:schemeClr val="bg1"/>
                </a:solidFill>
              </a:rPr>
              <a:t>вот то, что поможет меланхолику, ведь у него слабая нервная система, легко реагирующая на раздражители. </a:t>
            </a:r>
          </a:p>
        </p:txBody>
      </p:sp>
    </p:spTree>
    <p:extLst>
      <p:ext uri="{BB962C8B-B14F-4D97-AF65-F5344CB8AC3E}">
        <p14:creationId xmlns:p14="http://schemas.microsoft.com/office/powerpoint/2010/main" val="1122739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8939" y="148380"/>
            <a:ext cx="11694017" cy="6186309"/>
          </a:xfrm>
          <a:prstGeom prst="rect">
            <a:avLst/>
          </a:prstGeom>
        </p:spPr>
        <p:txBody>
          <a:bodyPr wrap="square">
            <a:spAutoFit/>
          </a:bodyPr>
          <a:lstStyle/>
          <a:p>
            <a:pPr algn="ctr"/>
            <a:r>
              <a:rPr lang="ru-RU" b="1" dirty="0">
                <a:solidFill>
                  <a:schemeClr val="bg1"/>
                </a:solidFill>
              </a:rPr>
              <a:t>Н</a:t>
            </a:r>
            <a:r>
              <a:rPr lang="ru-RU" b="1" dirty="0" smtClean="0">
                <a:solidFill>
                  <a:schemeClr val="bg1"/>
                </a:solidFill>
              </a:rPr>
              <a:t>апоследок </a:t>
            </a:r>
            <a:r>
              <a:rPr lang="ru-RU" b="1" dirty="0">
                <a:solidFill>
                  <a:schemeClr val="bg1"/>
                </a:solidFill>
              </a:rPr>
              <a:t>хочу поделиться с вами </a:t>
            </a:r>
            <a:endParaRPr lang="ru-RU" b="1" dirty="0" smtClean="0">
              <a:solidFill>
                <a:schemeClr val="bg1"/>
              </a:solidFill>
            </a:endParaRPr>
          </a:p>
          <a:p>
            <a:pPr algn="ctr"/>
            <a:r>
              <a:rPr lang="ru-RU" b="1" u="sng" dirty="0" smtClean="0">
                <a:solidFill>
                  <a:schemeClr val="bg1"/>
                </a:solidFill>
              </a:rPr>
              <a:t>перечнем </a:t>
            </a:r>
            <a:r>
              <a:rPr lang="ru-RU" b="1" u="sng" dirty="0">
                <a:solidFill>
                  <a:schemeClr val="bg1"/>
                </a:solidFill>
              </a:rPr>
              <a:t>игр, которые </a:t>
            </a:r>
            <a:r>
              <a:rPr lang="ru-RU" b="1" u="sng" dirty="0" smtClean="0">
                <a:solidFill>
                  <a:schemeClr val="bg1"/>
                </a:solidFill>
              </a:rPr>
              <a:t>помогут ребёнку справиться с агрессией:</a:t>
            </a:r>
            <a:endParaRPr lang="ru-RU" b="1" u="sng" dirty="0">
              <a:solidFill>
                <a:schemeClr val="bg1"/>
              </a:solidFill>
            </a:endParaRPr>
          </a:p>
          <a:p>
            <a:endParaRPr lang="ru-RU" dirty="0" smtClean="0">
              <a:solidFill>
                <a:schemeClr val="bg1"/>
              </a:solidFill>
            </a:endParaRPr>
          </a:p>
          <a:p>
            <a:r>
              <a:rPr lang="ru-RU" dirty="0" smtClean="0">
                <a:solidFill>
                  <a:schemeClr val="bg1"/>
                </a:solidFill>
              </a:rPr>
              <a:t>1</a:t>
            </a:r>
            <a:r>
              <a:rPr lang="ru-RU" dirty="0">
                <a:solidFill>
                  <a:schemeClr val="bg1"/>
                </a:solidFill>
              </a:rPr>
              <a:t>. Игровое упражнение  «Два барана»  </a:t>
            </a:r>
          </a:p>
          <a:p>
            <a:r>
              <a:rPr lang="ru-RU" dirty="0">
                <a:solidFill>
                  <a:schemeClr val="bg1"/>
                </a:solidFill>
              </a:rPr>
              <a:t>Цель:  снять невербальную агрессию, предоставить ребенку возможность «легальным образом» выплеснуть гнев, снять излишнее эмоциональное и мышечное напряжение, направить энергию детей в нужное русло.</a:t>
            </a:r>
          </a:p>
          <a:p>
            <a:r>
              <a:rPr lang="ru-RU" dirty="0">
                <a:solidFill>
                  <a:schemeClr val="bg1"/>
                </a:solidFill>
              </a:rPr>
              <a:t>Воспитатель разбивает детей на пары и читает текст: «Рано – рано два барана повстречались на мосту». Участники игры, широко расставив ноги, склонив вперед туловище, упираются ладонями и лбами друг в друга. Задача -  противостоять друг другу, не сдвигаясь с места, как можно дольше. Можно издавать звуки « </a:t>
            </a:r>
            <a:r>
              <a:rPr lang="ru-RU" dirty="0" err="1">
                <a:solidFill>
                  <a:schemeClr val="bg1"/>
                </a:solidFill>
              </a:rPr>
              <a:t>Бе</a:t>
            </a:r>
            <a:r>
              <a:rPr lang="ru-RU" dirty="0">
                <a:solidFill>
                  <a:schemeClr val="bg1"/>
                </a:solidFill>
              </a:rPr>
              <a:t> – е – е». Необходимо соблюдать « технику безопасности», внимательно следить, чтобы «бараны» не расшибли себе лбы</a:t>
            </a:r>
            <a:r>
              <a:rPr lang="ru-RU" dirty="0" smtClean="0">
                <a:solidFill>
                  <a:schemeClr val="bg1"/>
                </a:solidFill>
              </a:rPr>
              <a:t>.</a:t>
            </a:r>
          </a:p>
          <a:p>
            <a:endParaRPr lang="ru-RU" dirty="0">
              <a:solidFill>
                <a:schemeClr val="bg1"/>
              </a:solidFill>
            </a:endParaRPr>
          </a:p>
          <a:p>
            <a:r>
              <a:rPr lang="ru-RU" dirty="0">
                <a:solidFill>
                  <a:schemeClr val="bg1"/>
                </a:solidFill>
              </a:rPr>
              <a:t>2. Игровое упражнение  «Попроси игрушку» - вербальный вариант. </a:t>
            </a:r>
          </a:p>
          <a:p>
            <a:r>
              <a:rPr lang="ru-RU" dirty="0">
                <a:solidFill>
                  <a:schemeClr val="bg1"/>
                </a:solidFill>
              </a:rPr>
              <a:t>Цель: обучить детей эффективным способам общения.</a:t>
            </a:r>
          </a:p>
          <a:p>
            <a:r>
              <a:rPr lang="ru-RU" dirty="0">
                <a:solidFill>
                  <a:schemeClr val="bg1"/>
                </a:solidFill>
              </a:rPr>
              <a:t>Группа делится на пары, один из участников пары (участник 1) берет в руки какой – либо предмет, например, игрушку, тетрадь, карандаш и т. д. Другой участник (участник 2) должен попросить этот предмет. Инструкция участнику 1: « Ты держишь в руках игрушку, которая очень  нужна тебе, но она нужна и твоему приятелю. Он будет у тебя ее просить. Постарайся оставить игрушку у себя и отдать ее только в том случае, если тебе действительно захочется это сделать».  Инструкция участнику 2: « Подбирая нужные слова, постарайся попросить игрушку так, чтобы тебе ее отдали». Затем участники  1 и 2 меняются ролями.</a:t>
            </a:r>
          </a:p>
        </p:txBody>
      </p:sp>
    </p:spTree>
    <p:extLst>
      <p:ext uri="{BB962C8B-B14F-4D97-AF65-F5344CB8AC3E}">
        <p14:creationId xmlns:p14="http://schemas.microsoft.com/office/powerpoint/2010/main" val="1276808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3334" y="174344"/>
            <a:ext cx="11578107" cy="6740307"/>
          </a:xfrm>
          <a:prstGeom prst="rect">
            <a:avLst/>
          </a:prstGeom>
        </p:spPr>
        <p:txBody>
          <a:bodyPr wrap="square">
            <a:spAutoFit/>
          </a:bodyPr>
          <a:lstStyle/>
          <a:p>
            <a:r>
              <a:rPr lang="ru-RU" b="1" u="sng" dirty="0">
                <a:solidFill>
                  <a:schemeClr val="bg1"/>
                </a:solidFill>
              </a:rPr>
              <a:t>3. Игровое упражнение  « Попроси игрушку» - невербальный вариант.</a:t>
            </a:r>
          </a:p>
          <a:p>
            <a:r>
              <a:rPr lang="ru-RU" dirty="0">
                <a:solidFill>
                  <a:schemeClr val="bg1"/>
                </a:solidFill>
              </a:rPr>
              <a:t>Цель: обучение детей эффективным способам общения.</a:t>
            </a:r>
          </a:p>
          <a:p>
            <a:r>
              <a:rPr lang="ru-RU" dirty="0">
                <a:solidFill>
                  <a:schemeClr val="bg1"/>
                </a:solidFill>
              </a:rPr>
              <a:t>Упражнение выполняется аналогично предыдущему, но с использованием только невербальных средств общения (мимики, жестов, дистанции т. д.). </a:t>
            </a:r>
            <a:endParaRPr lang="ru-RU" dirty="0" smtClean="0">
              <a:solidFill>
                <a:schemeClr val="bg1"/>
              </a:solidFill>
            </a:endParaRPr>
          </a:p>
          <a:p>
            <a:r>
              <a:rPr lang="ru-RU" dirty="0">
                <a:solidFill>
                  <a:schemeClr val="bg1"/>
                </a:solidFill>
              </a:rPr>
              <a:t>	</a:t>
            </a:r>
            <a:r>
              <a:rPr lang="ru-RU" dirty="0" smtClean="0">
                <a:solidFill>
                  <a:schemeClr val="bg1"/>
                </a:solidFill>
              </a:rPr>
              <a:t>После </a:t>
            </a:r>
            <a:r>
              <a:rPr lang="ru-RU" dirty="0">
                <a:solidFill>
                  <a:schemeClr val="bg1"/>
                </a:solidFill>
              </a:rPr>
              <a:t>проведения обоих его вариантов (вербального и невербального) можно обсудить упражнение. Дети по кругу могут поделиться своими впечатлениями и ответить на вопросы: «Когда было легче попросить игрушку?», « Когда тебе действительно хотелось ее отдать? Какие нужно было произносить слова?». Эту игру можно повторять несколько раз (в разные дни), она будет полезна особенно тем детям, которые часто конфликтуют со сверстниками, так как в процессе выполнения упражнения они приобретают навыки эффективного взаимодействия.</a:t>
            </a:r>
          </a:p>
          <a:p>
            <a:r>
              <a:rPr lang="ru-RU" b="1" u="sng" dirty="0">
                <a:solidFill>
                  <a:schemeClr val="bg1"/>
                </a:solidFill>
              </a:rPr>
              <a:t>4. Игровое упражнение «Дракон»  </a:t>
            </a:r>
          </a:p>
          <a:p>
            <a:r>
              <a:rPr lang="ru-RU" dirty="0">
                <a:solidFill>
                  <a:schemeClr val="bg1"/>
                </a:solidFill>
              </a:rPr>
              <a:t>Цель: помочь детям, испытывающим затруднения в общении, обрести уверенность и почувствовать себя частью коллектива.</a:t>
            </a:r>
          </a:p>
          <a:p>
            <a:r>
              <a:rPr lang="ru-RU" dirty="0">
                <a:solidFill>
                  <a:schemeClr val="bg1"/>
                </a:solidFill>
              </a:rPr>
              <a:t>Играющие становятся в линию, держась за плечи друг друга. Первый участник – </a:t>
            </a:r>
            <a:r>
              <a:rPr lang="ru-RU" dirty="0" smtClean="0">
                <a:solidFill>
                  <a:schemeClr val="bg1"/>
                </a:solidFill>
              </a:rPr>
              <a:t>«голова</a:t>
            </a:r>
            <a:r>
              <a:rPr lang="ru-RU" dirty="0">
                <a:solidFill>
                  <a:schemeClr val="bg1"/>
                </a:solidFill>
              </a:rPr>
              <a:t>», последний – </a:t>
            </a:r>
            <a:r>
              <a:rPr lang="ru-RU" dirty="0" smtClean="0">
                <a:solidFill>
                  <a:schemeClr val="bg1"/>
                </a:solidFill>
              </a:rPr>
              <a:t>«хвост</a:t>
            </a:r>
            <a:r>
              <a:rPr lang="ru-RU" dirty="0">
                <a:solidFill>
                  <a:schemeClr val="bg1"/>
                </a:solidFill>
              </a:rPr>
              <a:t>». «Голова» должна дотянуться до «хвоста» и дотронутся до него. </a:t>
            </a:r>
            <a:r>
              <a:rPr lang="ru-RU" dirty="0" smtClean="0">
                <a:solidFill>
                  <a:schemeClr val="bg1"/>
                </a:solidFill>
              </a:rPr>
              <a:t>«Тело</a:t>
            </a:r>
            <a:r>
              <a:rPr lang="ru-RU" dirty="0">
                <a:solidFill>
                  <a:schemeClr val="bg1"/>
                </a:solidFill>
              </a:rPr>
              <a:t>» дракона неразрывно. Как только «голова» схватила «хвост», она становится «хвостом». Игра продолжается до тех пор, пока каждый участник не побывает в двух ролях</a:t>
            </a:r>
            <a:r>
              <a:rPr lang="ru-RU" dirty="0" smtClean="0">
                <a:solidFill>
                  <a:schemeClr val="bg1"/>
                </a:solidFill>
              </a:rPr>
              <a:t>.</a:t>
            </a:r>
          </a:p>
          <a:p>
            <a:r>
              <a:rPr lang="ru-RU" b="1" u="sng" dirty="0">
                <a:solidFill>
                  <a:schemeClr val="bg1"/>
                </a:solidFill>
              </a:rPr>
              <a:t>5. Игровое упражнение «Глаза в глаза»  </a:t>
            </a:r>
          </a:p>
          <a:p>
            <a:r>
              <a:rPr lang="ru-RU" dirty="0">
                <a:solidFill>
                  <a:schemeClr val="bg1"/>
                </a:solidFill>
              </a:rPr>
              <a:t>Цель: развить в детях чувство </a:t>
            </a:r>
            <a:r>
              <a:rPr lang="ru-RU" dirty="0" err="1">
                <a:solidFill>
                  <a:schemeClr val="bg1"/>
                </a:solidFill>
              </a:rPr>
              <a:t>эмпатии</a:t>
            </a:r>
            <a:r>
              <a:rPr lang="ru-RU" dirty="0">
                <a:solidFill>
                  <a:schemeClr val="bg1"/>
                </a:solidFill>
              </a:rPr>
              <a:t>, настроить на спокойный лад.</a:t>
            </a:r>
          </a:p>
          <a:p>
            <a:r>
              <a:rPr lang="ru-RU" dirty="0">
                <a:solidFill>
                  <a:schemeClr val="bg1"/>
                </a:solidFill>
              </a:rPr>
              <a:t>«Ребята, возьмитесь за руки со своим соседом по парте. Смотрите друг другу только в глаза и, чувствуя руки, попробуйте молча передавать разные состояния: </a:t>
            </a:r>
            <a:r>
              <a:rPr lang="ru-RU" dirty="0" smtClean="0">
                <a:solidFill>
                  <a:schemeClr val="bg1"/>
                </a:solidFill>
              </a:rPr>
              <a:t>«я </a:t>
            </a:r>
            <a:r>
              <a:rPr lang="ru-RU" dirty="0">
                <a:solidFill>
                  <a:schemeClr val="bg1"/>
                </a:solidFill>
              </a:rPr>
              <a:t>грущу», </a:t>
            </a:r>
            <a:r>
              <a:rPr lang="ru-RU" dirty="0" smtClean="0">
                <a:solidFill>
                  <a:schemeClr val="bg1"/>
                </a:solidFill>
              </a:rPr>
              <a:t>«мне </a:t>
            </a:r>
            <a:r>
              <a:rPr lang="ru-RU" dirty="0">
                <a:solidFill>
                  <a:schemeClr val="bg1"/>
                </a:solidFill>
              </a:rPr>
              <a:t>весело, давай играть</a:t>
            </a:r>
            <a:r>
              <a:rPr lang="ru-RU" dirty="0" smtClean="0">
                <a:solidFill>
                  <a:schemeClr val="bg1"/>
                </a:solidFill>
              </a:rPr>
              <a:t>», «я </a:t>
            </a:r>
            <a:r>
              <a:rPr lang="ru-RU" dirty="0">
                <a:solidFill>
                  <a:schemeClr val="bg1"/>
                </a:solidFill>
              </a:rPr>
              <a:t>рассержен», </a:t>
            </a:r>
            <a:r>
              <a:rPr lang="ru-RU" dirty="0" smtClean="0">
                <a:solidFill>
                  <a:schemeClr val="bg1"/>
                </a:solidFill>
              </a:rPr>
              <a:t>«не </a:t>
            </a:r>
            <a:r>
              <a:rPr lang="ru-RU" dirty="0">
                <a:solidFill>
                  <a:schemeClr val="bg1"/>
                </a:solidFill>
              </a:rPr>
              <a:t>хочу ни с кем разговаривать» и т. д. После игры обсудите с детьми, какие состояния передавались, какие из них было легко отгадывать, а какие трудно.</a:t>
            </a:r>
          </a:p>
          <a:p>
            <a:endParaRPr lang="ru-RU" dirty="0">
              <a:solidFill>
                <a:schemeClr val="bg1"/>
              </a:solidFill>
            </a:endParaRPr>
          </a:p>
        </p:txBody>
      </p:sp>
    </p:spTree>
    <p:extLst>
      <p:ext uri="{BB962C8B-B14F-4D97-AF65-F5344CB8AC3E}">
        <p14:creationId xmlns:p14="http://schemas.microsoft.com/office/powerpoint/2010/main" val="27133411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3335" y="254992"/>
            <a:ext cx="11552350" cy="5940088"/>
          </a:xfrm>
          <a:prstGeom prst="rect">
            <a:avLst/>
          </a:prstGeom>
        </p:spPr>
        <p:txBody>
          <a:bodyPr wrap="square">
            <a:spAutoFit/>
          </a:bodyPr>
          <a:lstStyle/>
          <a:p>
            <a:r>
              <a:rPr lang="ru-RU" sz="2000" b="1" dirty="0">
                <a:solidFill>
                  <a:schemeClr val="bg1"/>
                </a:solidFill>
              </a:rPr>
              <a:t>6. Игровое упражнение «Ругаемся овощами» </a:t>
            </a:r>
          </a:p>
          <a:p>
            <a:r>
              <a:rPr lang="ru-RU" sz="2000" dirty="0">
                <a:solidFill>
                  <a:schemeClr val="bg1"/>
                </a:solidFill>
              </a:rPr>
              <a:t>Цель: снять вербальную агрессию, помочь детям выплеснуть гнев в приемлемой форме.                                                                               </a:t>
            </a:r>
          </a:p>
          <a:p>
            <a:r>
              <a:rPr lang="ru-RU" sz="2000" dirty="0">
                <a:solidFill>
                  <a:schemeClr val="bg1"/>
                </a:solidFill>
              </a:rPr>
              <a:t> </a:t>
            </a:r>
            <a:r>
              <a:rPr lang="ru-RU" sz="2000" dirty="0" smtClean="0">
                <a:solidFill>
                  <a:schemeClr val="bg1"/>
                </a:solidFill>
              </a:rPr>
              <a:t>	Предложите </a:t>
            </a:r>
            <a:r>
              <a:rPr lang="ru-RU" sz="2000" dirty="0">
                <a:solidFill>
                  <a:schemeClr val="bg1"/>
                </a:solidFill>
              </a:rPr>
              <a:t>детям поругаться, но не плохими словами, а овощами: «Ты – </a:t>
            </a:r>
            <a:r>
              <a:rPr lang="ru-RU" sz="2000" dirty="0" smtClean="0">
                <a:solidFill>
                  <a:schemeClr val="bg1"/>
                </a:solidFill>
              </a:rPr>
              <a:t>огурец», «А </a:t>
            </a:r>
            <a:r>
              <a:rPr lang="ru-RU" sz="2000" dirty="0">
                <a:solidFill>
                  <a:schemeClr val="bg1"/>
                </a:solidFill>
              </a:rPr>
              <a:t>ты – </a:t>
            </a:r>
            <a:r>
              <a:rPr lang="ru-RU" sz="2000" dirty="0" smtClean="0">
                <a:solidFill>
                  <a:schemeClr val="bg1"/>
                </a:solidFill>
              </a:rPr>
              <a:t>редиска», «Ты </a:t>
            </a:r>
            <a:r>
              <a:rPr lang="ru-RU" sz="2000" dirty="0">
                <a:solidFill>
                  <a:schemeClr val="bg1"/>
                </a:solidFill>
              </a:rPr>
              <a:t>– </a:t>
            </a:r>
            <a:r>
              <a:rPr lang="ru-RU" sz="2000" dirty="0" smtClean="0">
                <a:solidFill>
                  <a:schemeClr val="bg1"/>
                </a:solidFill>
              </a:rPr>
              <a:t>морковка», «А </a:t>
            </a:r>
            <a:r>
              <a:rPr lang="ru-RU" sz="2000" dirty="0">
                <a:solidFill>
                  <a:schemeClr val="bg1"/>
                </a:solidFill>
              </a:rPr>
              <a:t>ты – </a:t>
            </a:r>
            <a:r>
              <a:rPr lang="ru-RU" sz="2000" dirty="0" smtClean="0">
                <a:solidFill>
                  <a:schemeClr val="bg1"/>
                </a:solidFill>
              </a:rPr>
              <a:t>тыква» </a:t>
            </a:r>
            <a:r>
              <a:rPr lang="ru-RU" sz="2000" dirty="0">
                <a:solidFill>
                  <a:schemeClr val="bg1"/>
                </a:solidFill>
              </a:rPr>
              <a:t>и т.д.    </a:t>
            </a:r>
            <a:endParaRPr lang="ru-RU" sz="2000" dirty="0" smtClean="0">
              <a:solidFill>
                <a:schemeClr val="bg1"/>
              </a:solidFill>
            </a:endParaRPr>
          </a:p>
          <a:p>
            <a:r>
              <a:rPr lang="ru-RU" sz="2000" i="1" dirty="0" smtClean="0">
                <a:solidFill>
                  <a:schemeClr val="bg1"/>
                </a:solidFill>
              </a:rPr>
              <a:t>	Примечание </a:t>
            </a:r>
            <a:r>
              <a:rPr lang="ru-RU" sz="2000" i="1" dirty="0">
                <a:solidFill>
                  <a:schemeClr val="bg1"/>
                </a:solidFill>
              </a:rPr>
              <a:t>воспитателю: </a:t>
            </a:r>
            <a:r>
              <a:rPr lang="ru-RU" sz="2000" i="1" dirty="0" smtClean="0">
                <a:solidFill>
                  <a:schemeClr val="bg1"/>
                </a:solidFill>
              </a:rPr>
              <a:t>прежде</a:t>
            </a:r>
            <a:r>
              <a:rPr lang="ru-RU" sz="2000" i="1" dirty="0">
                <a:solidFill>
                  <a:schemeClr val="bg1"/>
                </a:solidFill>
              </a:rPr>
              <a:t>, чем поругать ребёнка плохим словом, вспомните это упражнение</a:t>
            </a:r>
            <a:r>
              <a:rPr lang="ru-RU" sz="2000" i="1" dirty="0" smtClean="0">
                <a:solidFill>
                  <a:schemeClr val="bg1"/>
                </a:solidFill>
              </a:rPr>
              <a:t>.</a:t>
            </a:r>
            <a:endParaRPr lang="ru-RU" sz="2000" i="1" dirty="0">
              <a:solidFill>
                <a:schemeClr val="bg1"/>
              </a:solidFill>
            </a:endParaRPr>
          </a:p>
          <a:p>
            <a:r>
              <a:rPr lang="ru-RU" sz="2000" b="1" dirty="0">
                <a:solidFill>
                  <a:schemeClr val="bg1"/>
                </a:solidFill>
              </a:rPr>
              <a:t>7. Игровое упражнение «</a:t>
            </a:r>
            <a:r>
              <a:rPr lang="ru-RU" sz="2000" b="1" dirty="0" err="1">
                <a:solidFill>
                  <a:schemeClr val="bg1"/>
                </a:solidFill>
              </a:rPr>
              <a:t>Толкалки</a:t>
            </a:r>
            <a:r>
              <a:rPr lang="ru-RU" sz="2000" b="1" dirty="0">
                <a:solidFill>
                  <a:schemeClr val="bg1"/>
                </a:solidFill>
              </a:rPr>
              <a:t>» </a:t>
            </a:r>
          </a:p>
          <a:p>
            <a:r>
              <a:rPr lang="ru-RU" sz="2000" dirty="0">
                <a:solidFill>
                  <a:schemeClr val="bg1"/>
                </a:solidFill>
              </a:rPr>
              <a:t>Цель: научить детей контролировать свои движения.</a:t>
            </a:r>
          </a:p>
          <a:p>
            <a:r>
              <a:rPr lang="ru-RU" sz="2000" dirty="0" smtClean="0">
                <a:solidFill>
                  <a:schemeClr val="bg1"/>
                </a:solidFill>
              </a:rPr>
              <a:t>	Инструкция для детей: </a:t>
            </a:r>
            <a:r>
              <a:rPr lang="ru-RU" sz="2000" dirty="0">
                <a:solidFill>
                  <a:schemeClr val="bg1"/>
                </a:solidFill>
              </a:rPr>
              <a:t>«Разбейтесь на пары. Встаньте на расстоянии вытянутой руки  друг от друга. Поднимите руки на высоту плеч и обопритесь ладонями о ладони своего партнера. По сигналу ведущего начните толкать своего напарника, стараясь сдвинуть его с места. Если он сдвинет </a:t>
            </a:r>
            <a:r>
              <a:rPr lang="ru-RU" sz="2000" dirty="0" smtClean="0">
                <a:solidFill>
                  <a:schemeClr val="bg1"/>
                </a:solidFill>
              </a:rPr>
              <a:t>его с </a:t>
            </a:r>
            <a:r>
              <a:rPr lang="ru-RU" sz="2000" dirty="0">
                <a:solidFill>
                  <a:schemeClr val="bg1"/>
                </a:solidFill>
              </a:rPr>
              <a:t>места, вернитесь в исходное положение. </a:t>
            </a:r>
            <a:endParaRPr lang="ru-RU" sz="2000" dirty="0" smtClean="0">
              <a:solidFill>
                <a:schemeClr val="bg1"/>
              </a:solidFill>
            </a:endParaRPr>
          </a:p>
          <a:p>
            <a:r>
              <a:rPr lang="ru-RU" sz="2000" dirty="0">
                <a:solidFill>
                  <a:schemeClr val="bg1"/>
                </a:solidFill>
              </a:rPr>
              <a:t>	</a:t>
            </a:r>
            <a:r>
              <a:rPr lang="ru-RU" sz="2000" dirty="0" smtClean="0">
                <a:solidFill>
                  <a:schemeClr val="bg1"/>
                </a:solidFill>
              </a:rPr>
              <a:t>Отставьте </a:t>
            </a:r>
            <a:r>
              <a:rPr lang="ru-RU" sz="2000" dirty="0">
                <a:solidFill>
                  <a:schemeClr val="bg1"/>
                </a:solidFill>
              </a:rPr>
              <a:t>одну ногу назад и вы почувствуете себя более устойчиво. Тот кто устанет, может сказать: «Стоп». </a:t>
            </a:r>
            <a:endParaRPr lang="ru-RU" sz="2000" dirty="0" smtClean="0">
              <a:solidFill>
                <a:schemeClr val="bg1"/>
              </a:solidFill>
            </a:endParaRPr>
          </a:p>
          <a:p>
            <a:r>
              <a:rPr lang="ru-RU" sz="2000" dirty="0" smtClean="0">
                <a:solidFill>
                  <a:schemeClr val="bg1"/>
                </a:solidFill>
              </a:rPr>
              <a:t>Время </a:t>
            </a:r>
            <a:r>
              <a:rPr lang="ru-RU" sz="2000" dirty="0">
                <a:solidFill>
                  <a:schemeClr val="bg1"/>
                </a:solidFill>
              </a:rPr>
              <a:t>от времени можно вводить новые варианты игры: </a:t>
            </a:r>
            <a:r>
              <a:rPr lang="ru-RU" sz="2000" dirty="0" smtClean="0">
                <a:solidFill>
                  <a:schemeClr val="bg1"/>
                </a:solidFill>
              </a:rPr>
              <a:t>толкаться </a:t>
            </a:r>
            <a:r>
              <a:rPr lang="ru-RU" sz="2000" dirty="0">
                <a:solidFill>
                  <a:schemeClr val="bg1"/>
                </a:solidFill>
              </a:rPr>
              <a:t>,скрестив руки; толкать партнера только левой рукой; толкаться спиной к спине.</a:t>
            </a:r>
          </a:p>
          <a:p>
            <a:r>
              <a:rPr lang="ru-RU" sz="2000" b="1" dirty="0">
                <a:solidFill>
                  <a:schemeClr val="bg1"/>
                </a:solidFill>
              </a:rPr>
              <a:t>8. Драка воздушными шариками или подушками </a:t>
            </a:r>
            <a:r>
              <a:rPr lang="ru-RU" sz="2000" dirty="0">
                <a:solidFill>
                  <a:schemeClr val="bg1"/>
                </a:solidFill>
              </a:rPr>
              <a:t>(для драчунов подойдут игры, где необходимо делать движения, которые совпадают с реальными ударами).</a:t>
            </a:r>
          </a:p>
        </p:txBody>
      </p:sp>
    </p:spTree>
    <p:extLst>
      <p:ext uri="{BB962C8B-B14F-4D97-AF65-F5344CB8AC3E}">
        <p14:creationId xmlns:p14="http://schemas.microsoft.com/office/powerpoint/2010/main" val="14917197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9548" y="345763"/>
            <a:ext cx="11307651" cy="4893647"/>
          </a:xfrm>
          <a:prstGeom prst="rect">
            <a:avLst/>
          </a:prstGeom>
        </p:spPr>
        <p:txBody>
          <a:bodyPr wrap="square">
            <a:spAutoFit/>
          </a:bodyPr>
          <a:lstStyle/>
          <a:p>
            <a:r>
              <a:rPr lang="ru-RU" sz="2400" b="1" dirty="0">
                <a:solidFill>
                  <a:schemeClr val="bg1"/>
                </a:solidFill>
              </a:rPr>
              <a:t>9. </a:t>
            </a:r>
            <a:r>
              <a:rPr lang="ru-RU" sz="2400" b="1" dirty="0" err="1">
                <a:solidFill>
                  <a:schemeClr val="bg1"/>
                </a:solidFill>
              </a:rPr>
              <a:t>Обзывалки</a:t>
            </a:r>
            <a:r>
              <a:rPr lang="ru-RU" sz="2400" b="1" dirty="0">
                <a:solidFill>
                  <a:schemeClr val="bg1"/>
                </a:solidFill>
              </a:rPr>
              <a:t> </a:t>
            </a:r>
            <a:r>
              <a:rPr lang="ru-RU" sz="2400" dirty="0">
                <a:solidFill>
                  <a:schemeClr val="bg1"/>
                </a:solidFill>
              </a:rPr>
              <a:t>(игра на профилактику вербальной </a:t>
            </a:r>
            <a:r>
              <a:rPr lang="ru-RU" sz="2400" dirty="0" smtClean="0">
                <a:solidFill>
                  <a:schemeClr val="bg1"/>
                </a:solidFill>
              </a:rPr>
              <a:t>агрессии)</a:t>
            </a:r>
          </a:p>
          <a:p>
            <a:r>
              <a:rPr lang="ru-RU" sz="2400" dirty="0">
                <a:solidFill>
                  <a:schemeClr val="bg1"/>
                </a:solidFill>
              </a:rPr>
              <a:t>	</a:t>
            </a:r>
            <a:r>
              <a:rPr lang="ru-RU" sz="2400" dirty="0" smtClean="0">
                <a:solidFill>
                  <a:schemeClr val="bg1"/>
                </a:solidFill>
              </a:rPr>
              <a:t>Надо </a:t>
            </a:r>
            <a:r>
              <a:rPr lang="ru-RU" sz="2400" dirty="0">
                <a:solidFill>
                  <a:schemeClr val="bg1"/>
                </a:solidFill>
              </a:rPr>
              <a:t>обзывать друг друга шуточными безобидными словами, например: «А ты – лист! А ты – чашка! А ты – шнурки! – картошка! – укроп! </a:t>
            </a:r>
            <a:r>
              <a:rPr lang="ru-RU" sz="2400" dirty="0" smtClean="0">
                <a:solidFill>
                  <a:schemeClr val="bg1"/>
                </a:solidFill>
              </a:rPr>
              <a:t>…».</a:t>
            </a:r>
          </a:p>
          <a:p>
            <a:r>
              <a:rPr lang="ru-RU" sz="2400" dirty="0">
                <a:solidFill>
                  <a:schemeClr val="bg1"/>
                </a:solidFill>
              </a:rPr>
              <a:t>	</a:t>
            </a:r>
            <a:r>
              <a:rPr lang="ru-RU" sz="2400" dirty="0" smtClean="0">
                <a:solidFill>
                  <a:schemeClr val="bg1"/>
                </a:solidFill>
              </a:rPr>
              <a:t>Можно </a:t>
            </a:r>
            <a:r>
              <a:rPr lang="ru-RU" sz="2400" dirty="0">
                <a:solidFill>
                  <a:schemeClr val="bg1"/>
                </a:solidFill>
              </a:rPr>
              <a:t>совместить с предыдущей игрой и очередная «</a:t>
            </a:r>
            <a:r>
              <a:rPr lang="ru-RU" sz="2400" dirty="0" err="1">
                <a:solidFill>
                  <a:schemeClr val="bg1"/>
                </a:solidFill>
              </a:rPr>
              <a:t>обзывалка</a:t>
            </a:r>
            <a:r>
              <a:rPr lang="ru-RU" sz="2400" dirty="0">
                <a:solidFill>
                  <a:schemeClr val="bg1"/>
                </a:solidFill>
              </a:rPr>
              <a:t>» сопровождается атакой воздушными шарами. </a:t>
            </a:r>
            <a:endParaRPr lang="ru-RU" sz="2400" dirty="0" smtClean="0">
              <a:solidFill>
                <a:schemeClr val="bg1"/>
              </a:solidFill>
            </a:endParaRPr>
          </a:p>
          <a:p>
            <a:r>
              <a:rPr lang="ru-RU" sz="2400" dirty="0">
                <a:solidFill>
                  <a:schemeClr val="bg1"/>
                </a:solidFill>
              </a:rPr>
              <a:t>	</a:t>
            </a:r>
            <a:r>
              <a:rPr lang="ru-RU" sz="2400" dirty="0" smtClean="0">
                <a:solidFill>
                  <a:schemeClr val="bg1"/>
                </a:solidFill>
              </a:rPr>
              <a:t>В </a:t>
            </a:r>
            <a:r>
              <a:rPr lang="ru-RU" sz="2400" dirty="0">
                <a:solidFill>
                  <a:schemeClr val="bg1"/>
                </a:solidFill>
              </a:rPr>
              <a:t>конце, когда на смену злости придет смех, нужно закончить перепалку приятным словом: «А ты солнышко (котенок, сахарок)».</a:t>
            </a:r>
          </a:p>
          <a:p>
            <a:r>
              <a:rPr lang="ru-RU" sz="2400" b="1" dirty="0">
                <a:solidFill>
                  <a:schemeClr val="bg1"/>
                </a:solidFill>
              </a:rPr>
              <a:t>10. Выбивание ковра </a:t>
            </a:r>
            <a:r>
              <a:rPr lang="ru-RU" sz="2400" dirty="0">
                <a:solidFill>
                  <a:schemeClr val="bg1"/>
                </a:solidFill>
              </a:rPr>
              <a:t>специальной выбивалкой или теннисной ракеткой с ритуальным изгнанием оттуда микробов, сопровождающееся криком воинов. </a:t>
            </a:r>
          </a:p>
          <a:p>
            <a:r>
              <a:rPr lang="ru-RU" sz="2400" b="1" dirty="0">
                <a:solidFill>
                  <a:schemeClr val="bg1"/>
                </a:solidFill>
              </a:rPr>
              <a:t>11. Разрывание на мелкие кусочки бумаги на скорость </a:t>
            </a:r>
            <a:r>
              <a:rPr lang="ru-RU" sz="2400" dirty="0">
                <a:solidFill>
                  <a:schemeClr val="bg1"/>
                </a:solidFill>
              </a:rPr>
              <a:t>– кто быстрее, а затем бросание этими кусочками друг в друга. </a:t>
            </a:r>
          </a:p>
        </p:txBody>
      </p:sp>
    </p:spTree>
    <p:extLst>
      <p:ext uri="{BB962C8B-B14F-4D97-AF65-F5344CB8AC3E}">
        <p14:creationId xmlns:p14="http://schemas.microsoft.com/office/powerpoint/2010/main" val="41942048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4855" y="787225"/>
            <a:ext cx="9878095" cy="5509200"/>
          </a:xfrm>
          <a:prstGeom prst="rect">
            <a:avLst/>
          </a:prstGeom>
        </p:spPr>
        <p:txBody>
          <a:bodyPr wrap="square">
            <a:spAutoFit/>
          </a:bodyPr>
          <a:lstStyle/>
          <a:p>
            <a:pPr algn="ctr"/>
            <a:r>
              <a:rPr lang="ru-RU" sz="3200" dirty="0">
                <a:solidFill>
                  <a:schemeClr val="bg1"/>
                </a:solidFill>
              </a:rPr>
              <a:t>Чем больше радости у ребёнка в детстве, тем больше он её подарит людям, став взрослым. </a:t>
            </a:r>
            <a:r>
              <a:rPr lang="ru-RU" sz="3200" b="1" u="sng" dirty="0">
                <a:solidFill>
                  <a:schemeClr val="bg1"/>
                </a:solidFill>
              </a:rPr>
              <a:t>Наша </a:t>
            </a:r>
            <a:r>
              <a:rPr lang="ru-RU" sz="3200" b="1" u="sng" dirty="0" smtClean="0">
                <a:solidFill>
                  <a:schemeClr val="bg1"/>
                </a:solidFill>
              </a:rPr>
              <a:t>задача</a:t>
            </a:r>
            <a:r>
              <a:rPr lang="ru-RU" sz="3200" dirty="0" smtClean="0">
                <a:solidFill>
                  <a:schemeClr val="bg1"/>
                </a:solidFill>
              </a:rPr>
              <a:t>, </a:t>
            </a:r>
            <a:r>
              <a:rPr lang="ru-RU" sz="3200" dirty="0">
                <a:solidFill>
                  <a:schemeClr val="bg1"/>
                </a:solidFill>
              </a:rPr>
              <a:t>как </a:t>
            </a:r>
            <a:r>
              <a:rPr lang="ru-RU" sz="3200" dirty="0" smtClean="0">
                <a:solidFill>
                  <a:schemeClr val="bg1"/>
                </a:solidFill>
              </a:rPr>
              <a:t>педагогов, </a:t>
            </a:r>
            <a:r>
              <a:rPr lang="ru-RU" sz="3200" b="1" dirty="0">
                <a:solidFill>
                  <a:schemeClr val="bg1"/>
                </a:solidFill>
              </a:rPr>
              <a:t>научить детей принимать и переживать любые эмоции</a:t>
            </a:r>
            <a:r>
              <a:rPr lang="ru-RU" sz="3200" dirty="0">
                <a:solidFill>
                  <a:schemeClr val="bg1"/>
                </a:solidFill>
              </a:rPr>
              <a:t>, </a:t>
            </a:r>
            <a:r>
              <a:rPr lang="ru-RU" sz="3200" b="1" dirty="0" smtClean="0">
                <a:solidFill>
                  <a:schemeClr val="bg1"/>
                </a:solidFill>
              </a:rPr>
              <a:t>контролировать свою агрессию </a:t>
            </a:r>
            <a:r>
              <a:rPr lang="ru-RU" sz="3200" b="1" dirty="0">
                <a:solidFill>
                  <a:schemeClr val="bg1"/>
                </a:solidFill>
              </a:rPr>
              <a:t>и использовать её в </a:t>
            </a:r>
            <a:r>
              <a:rPr lang="ru-RU" sz="3200" b="1" dirty="0" smtClean="0">
                <a:solidFill>
                  <a:schemeClr val="bg1"/>
                </a:solidFill>
              </a:rPr>
              <a:t>мирных </a:t>
            </a:r>
            <a:r>
              <a:rPr lang="ru-RU" sz="3200" b="1" dirty="0">
                <a:solidFill>
                  <a:schemeClr val="bg1"/>
                </a:solidFill>
              </a:rPr>
              <a:t>целях</a:t>
            </a:r>
            <a:r>
              <a:rPr lang="ru-RU" sz="3200" dirty="0">
                <a:solidFill>
                  <a:schemeClr val="bg1"/>
                </a:solidFill>
              </a:rPr>
              <a:t>. </a:t>
            </a:r>
            <a:endParaRPr lang="ru-RU" sz="3200" dirty="0" smtClean="0">
              <a:solidFill>
                <a:schemeClr val="bg1"/>
              </a:solidFill>
            </a:endParaRPr>
          </a:p>
          <a:p>
            <a:pPr algn="ctr"/>
            <a:r>
              <a:rPr lang="ru-RU" sz="3200" dirty="0" smtClean="0">
                <a:solidFill>
                  <a:schemeClr val="bg1"/>
                </a:solidFill>
              </a:rPr>
              <a:t>Не </a:t>
            </a:r>
            <a:r>
              <a:rPr lang="ru-RU" sz="3200" dirty="0">
                <a:solidFill>
                  <a:schemeClr val="bg1"/>
                </a:solidFill>
              </a:rPr>
              <a:t>запрещайте детям проживать эмоции. Лучше помогите им справиться с их страхами, горем, гневом, поддержите </a:t>
            </a:r>
            <a:r>
              <a:rPr lang="ru-RU" sz="3200" dirty="0" err="1">
                <a:solidFill>
                  <a:schemeClr val="bg1"/>
                </a:solidFill>
              </a:rPr>
              <a:t>экологичную</a:t>
            </a:r>
            <a:r>
              <a:rPr lang="ru-RU" sz="3200" dirty="0">
                <a:solidFill>
                  <a:schemeClr val="bg1"/>
                </a:solidFill>
              </a:rPr>
              <a:t> разрядку чувств.</a:t>
            </a:r>
          </a:p>
          <a:p>
            <a:endParaRPr lang="ru-RU" sz="3200" dirty="0"/>
          </a:p>
        </p:txBody>
      </p:sp>
    </p:spTree>
    <p:extLst>
      <p:ext uri="{BB962C8B-B14F-4D97-AF65-F5344CB8AC3E}">
        <p14:creationId xmlns:p14="http://schemas.microsoft.com/office/powerpoint/2010/main" val="16830741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684211" y="685800"/>
            <a:ext cx="10713591" cy="3615267"/>
          </a:xfrm>
        </p:spPr>
        <p:txBody>
          <a:bodyPr>
            <a:normAutofit/>
          </a:bodyPr>
          <a:lstStyle/>
          <a:p>
            <a:pPr algn="ctr"/>
            <a:r>
              <a:rPr lang="ru-RU" sz="4800" b="1" dirty="0">
                <a:solidFill>
                  <a:schemeClr val="bg1"/>
                </a:solidFill>
              </a:rPr>
              <a:t>Спасибо за внимание</a:t>
            </a:r>
          </a:p>
        </p:txBody>
      </p:sp>
    </p:spTree>
    <p:extLst>
      <p:ext uri="{BB962C8B-B14F-4D97-AF65-F5344CB8AC3E}">
        <p14:creationId xmlns:p14="http://schemas.microsoft.com/office/powerpoint/2010/main" val="1557596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611" y="515156"/>
            <a:ext cx="11037195" cy="5509200"/>
          </a:xfrm>
          <a:prstGeom prst="rect">
            <a:avLst/>
          </a:prstGeom>
        </p:spPr>
        <p:txBody>
          <a:bodyPr wrap="square">
            <a:spAutoFit/>
          </a:bodyPr>
          <a:lstStyle/>
          <a:p>
            <a:r>
              <a:rPr lang="ru-RU" sz="3200" b="1" dirty="0">
                <a:solidFill>
                  <a:schemeClr val="bg1"/>
                </a:solidFill>
              </a:rPr>
              <a:t>Что же нам нужно учитывать при работе с агрессивным поведением? </a:t>
            </a:r>
          </a:p>
          <a:p>
            <a:r>
              <a:rPr lang="ru-RU" sz="3200" dirty="0">
                <a:solidFill>
                  <a:schemeClr val="bg1"/>
                </a:solidFill>
              </a:rPr>
              <a:t>Необходимо помнить </a:t>
            </a:r>
            <a:r>
              <a:rPr lang="ru-RU" sz="3200" u="sng" dirty="0">
                <a:solidFill>
                  <a:schemeClr val="bg1"/>
                </a:solidFill>
              </a:rPr>
              <a:t>об эмоциональном компоненте </a:t>
            </a:r>
            <a:r>
              <a:rPr lang="ru-RU" sz="3200" dirty="0">
                <a:solidFill>
                  <a:schemeClr val="bg1"/>
                </a:solidFill>
              </a:rPr>
              <a:t>агрессивного состояния (это чувства, и прежде всего гнев) и </a:t>
            </a:r>
            <a:r>
              <a:rPr lang="ru-RU" sz="3200" u="sng" dirty="0">
                <a:solidFill>
                  <a:schemeClr val="bg1"/>
                </a:solidFill>
              </a:rPr>
              <a:t>волевом компоненте</a:t>
            </a:r>
            <a:r>
              <a:rPr lang="ru-RU" sz="3200" dirty="0">
                <a:solidFill>
                  <a:schemeClr val="bg1"/>
                </a:solidFill>
              </a:rPr>
              <a:t>.</a:t>
            </a:r>
          </a:p>
          <a:p>
            <a:r>
              <a:rPr lang="ru-RU" sz="3200" dirty="0">
                <a:solidFill>
                  <a:schemeClr val="bg1"/>
                </a:solidFill>
              </a:rPr>
              <a:t>Таким образом, агрессивность есть не что иное, как недостаток самоконтроля, неумение выразить гнев мирным способом. </a:t>
            </a:r>
            <a:endParaRPr lang="ru-RU" sz="3200" dirty="0" smtClean="0">
              <a:solidFill>
                <a:schemeClr val="bg1"/>
              </a:solidFill>
            </a:endParaRPr>
          </a:p>
          <a:p>
            <a:r>
              <a:rPr lang="ru-RU" sz="3200" dirty="0" smtClean="0">
                <a:solidFill>
                  <a:schemeClr val="bg1"/>
                </a:solidFill>
              </a:rPr>
              <a:t>Следовательно</a:t>
            </a:r>
            <a:r>
              <a:rPr lang="ru-RU" sz="3200" dirty="0">
                <a:solidFill>
                  <a:schemeClr val="bg1"/>
                </a:solidFill>
              </a:rPr>
              <a:t>, агрессивных детей необходимо учить умению преодолевать импульсивность, владеть навыками </a:t>
            </a:r>
            <a:r>
              <a:rPr lang="ru-RU" sz="3200" dirty="0" err="1">
                <a:solidFill>
                  <a:schemeClr val="bg1"/>
                </a:solidFill>
              </a:rPr>
              <a:t>саморегуляции</a:t>
            </a:r>
            <a:r>
              <a:rPr lang="ru-RU" sz="3200" dirty="0">
                <a:solidFill>
                  <a:schemeClr val="bg1"/>
                </a:solidFill>
              </a:rPr>
              <a:t>.</a:t>
            </a:r>
          </a:p>
        </p:txBody>
      </p:sp>
    </p:spTree>
    <p:extLst>
      <p:ext uri="{BB962C8B-B14F-4D97-AF65-F5344CB8AC3E}">
        <p14:creationId xmlns:p14="http://schemas.microsoft.com/office/powerpoint/2010/main" val="4239484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0760" y="512775"/>
            <a:ext cx="11513713" cy="5324535"/>
          </a:xfrm>
          <a:prstGeom prst="rect">
            <a:avLst/>
          </a:prstGeom>
        </p:spPr>
        <p:txBody>
          <a:bodyPr wrap="square">
            <a:spAutoFit/>
          </a:bodyPr>
          <a:lstStyle/>
          <a:p>
            <a:r>
              <a:rPr lang="ru-RU" sz="2000" b="1" dirty="0">
                <a:solidFill>
                  <a:schemeClr val="bg1"/>
                </a:solidFill>
              </a:rPr>
              <a:t>Что же на самом деле движет ребенком, когда он проявляет насилие по отношению к другим?</a:t>
            </a:r>
          </a:p>
          <a:p>
            <a:r>
              <a:rPr lang="ru-RU" sz="2000" u="sng" dirty="0">
                <a:solidFill>
                  <a:schemeClr val="bg1"/>
                </a:solidFill>
              </a:rPr>
              <a:t>Основные причины проявлений детской агрессивности являются:       </a:t>
            </a:r>
          </a:p>
          <a:p>
            <a:r>
              <a:rPr lang="ru-RU" sz="2000" dirty="0">
                <a:solidFill>
                  <a:schemeClr val="bg1"/>
                </a:solidFill>
              </a:rPr>
              <a:t>•	Желание стать лидером, быть главным.</a:t>
            </a:r>
          </a:p>
          <a:p>
            <a:r>
              <a:rPr lang="ru-RU" sz="2000" dirty="0">
                <a:solidFill>
                  <a:schemeClr val="bg1"/>
                </a:solidFill>
              </a:rPr>
              <a:t>•	Низкая самооценка, стремление скрыть ее, защита.</a:t>
            </a:r>
          </a:p>
          <a:p>
            <a:r>
              <a:rPr lang="ru-RU" sz="2000" dirty="0">
                <a:solidFill>
                  <a:schemeClr val="bg1"/>
                </a:solidFill>
              </a:rPr>
              <a:t>•	Нехватка внимания со стороны родителей, агрессия как способ обратить на себя внимание.</a:t>
            </a:r>
          </a:p>
          <a:p>
            <a:r>
              <a:rPr lang="ru-RU" sz="2000" dirty="0">
                <a:solidFill>
                  <a:schemeClr val="bg1"/>
                </a:solidFill>
              </a:rPr>
              <a:t>•	Стремление получить желаемый результат;</a:t>
            </a:r>
          </a:p>
          <a:p>
            <a:r>
              <a:rPr lang="ru-RU" sz="2000" dirty="0">
                <a:solidFill>
                  <a:schemeClr val="bg1"/>
                </a:solidFill>
              </a:rPr>
              <a:t>•	Подражание сверстникам, нежелание быть белой вороной, </a:t>
            </a:r>
          </a:p>
          <a:p>
            <a:r>
              <a:rPr lang="ru-RU" sz="2000" dirty="0">
                <a:solidFill>
                  <a:schemeClr val="bg1"/>
                </a:solidFill>
              </a:rPr>
              <a:t>•	Защита и месть,</a:t>
            </a:r>
          </a:p>
          <a:p>
            <a:r>
              <a:rPr lang="ru-RU" sz="2000" dirty="0">
                <a:solidFill>
                  <a:schemeClr val="bg1"/>
                </a:solidFill>
              </a:rPr>
              <a:t>•	Желание ущемить достоинство другого с целью подчеркнуть свое превосходство.</a:t>
            </a:r>
          </a:p>
          <a:p>
            <a:endParaRPr lang="ru-RU" sz="2000" dirty="0">
              <a:solidFill>
                <a:schemeClr val="bg1"/>
              </a:solidFill>
            </a:endParaRPr>
          </a:p>
          <a:p>
            <a:r>
              <a:rPr lang="ru-RU" sz="2000" u="sng" dirty="0">
                <a:solidFill>
                  <a:schemeClr val="bg1"/>
                </a:solidFill>
              </a:rPr>
              <a:t>Агрессивный ребенок не видит иного выхода, кроме как напасть, чтобы получить то или иное благо или реакцию со стороны других людей</a:t>
            </a:r>
            <a:r>
              <a:rPr lang="ru-RU" sz="2000" dirty="0">
                <a:solidFill>
                  <a:schemeClr val="bg1"/>
                </a:solidFill>
              </a:rPr>
              <a:t>. Если подобное поведение ребёнка вызывает неодобрение у взрослых, ребёнок будет учиться контролировать свою агрессию. И, наоборот, чем больше подкреплено подобное агрессивное поведение положительными результатами, тем сложнее его изменить.</a:t>
            </a:r>
          </a:p>
        </p:txBody>
      </p:sp>
    </p:spTree>
    <p:extLst>
      <p:ext uri="{BB962C8B-B14F-4D97-AF65-F5344CB8AC3E}">
        <p14:creationId xmlns:p14="http://schemas.microsoft.com/office/powerpoint/2010/main" val="2907837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7477" y="234538"/>
            <a:ext cx="11848563" cy="5940088"/>
          </a:xfrm>
          <a:prstGeom prst="rect">
            <a:avLst/>
          </a:prstGeom>
        </p:spPr>
        <p:txBody>
          <a:bodyPr wrap="square">
            <a:spAutoFit/>
          </a:bodyPr>
          <a:lstStyle/>
          <a:p>
            <a:pPr algn="just"/>
            <a:r>
              <a:rPr lang="ru-RU" sz="2000" b="1" dirty="0">
                <a:solidFill>
                  <a:schemeClr val="bg1"/>
                </a:solidFill>
              </a:rPr>
              <a:t>Почему ребенок может проявлять агрессию в разных возрастах</a:t>
            </a:r>
            <a:r>
              <a:rPr lang="ru-RU" sz="2000" b="1" dirty="0" smtClean="0">
                <a:solidFill>
                  <a:schemeClr val="bg1"/>
                </a:solidFill>
              </a:rPr>
              <a:t>?</a:t>
            </a:r>
          </a:p>
          <a:p>
            <a:pPr algn="just"/>
            <a:endParaRPr lang="ru-RU" sz="2000" b="1" dirty="0">
              <a:solidFill>
                <a:schemeClr val="bg1"/>
              </a:solidFill>
            </a:endParaRPr>
          </a:p>
          <a:p>
            <a:pPr algn="just"/>
            <a:r>
              <a:rPr lang="ru-RU" sz="2000" dirty="0" smtClean="0">
                <a:solidFill>
                  <a:schemeClr val="bg1"/>
                </a:solidFill>
              </a:rPr>
              <a:t>•</a:t>
            </a:r>
            <a:r>
              <a:rPr lang="ru-RU" sz="2000" dirty="0">
                <a:solidFill>
                  <a:schemeClr val="bg1"/>
                </a:solidFill>
              </a:rPr>
              <a:t>	</a:t>
            </a:r>
            <a:r>
              <a:rPr lang="ru-RU" sz="2000" b="1" dirty="0">
                <a:solidFill>
                  <a:schemeClr val="bg1"/>
                </a:solidFill>
              </a:rPr>
              <a:t>2-3 года. </a:t>
            </a:r>
            <a:r>
              <a:rPr lang="ru-RU" sz="2000" dirty="0">
                <a:solidFill>
                  <a:schemeClr val="bg1"/>
                </a:solidFill>
              </a:rPr>
              <a:t>Малыш не чувствует боли, причиняемой другому, не способен поставить себя на чужое место. Кроме того, он эгоцентричен. Жестокость и агрессия могут проявляться при желании обладать какой-то игрушкой, когда возникает конфликт интересов с другими детьми. Также злость вызывают родительские запреты на то, чего очень хочется. Подкрепляют агрессивное поведение ругань, физическое наказание, оскорбления, изоляция.</a:t>
            </a:r>
          </a:p>
          <a:p>
            <a:pPr algn="just"/>
            <a:r>
              <a:rPr lang="ru-RU" sz="2000" dirty="0">
                <a:solidFill>
                  <a:schemeClr val="bg1"/>
                </a:solidFill>
              </a:rPr>
              <a:t>•	</a:t>
            </a:r>
            <a:r>
              <a:rPr lang="ru-RU" sz="2000" b="1" dirty="0">
                <a:solidFill>
                  <a:schemeClr val="bg1"/>
                </a:solidFill>
              </a:rPr>
              <a:t>3-4 года. </a:t>
            </a:r>
            <a:r>
              <a:rPr lang="ru-RU" sz="2000" dirty="0">
                <a:solidFill>
                  <a:schemeClr val="bg1"/>
                </a:solidFill>
              </a:rPr>
              <a:t>Ребенок уже не решается излить гнев на родителей и переносит его на предметы или других детей. Злость может возникнуть из-за строгих правил, несправедливого наказания. Реакция взрослых на поведение играет решающую роль. Вседозволенность, равно как излишняя строгость, ведет к агрессивности.</a:t>
            </a:r>
          </a:p>
          <a:p>
            <a:pPr algn="just"/>
            <a:r>
              <a:rPr lang="ru-RU" sz="2000" dirty="0">
                <a:solidFill>
                  <a:schemeClr val="bg1"/>
                </a:solidFill>
              </a:rPr>
              <a:t>•	</a:t>
            </a:r>
            <a:r>
              <a:rPr lang="ru-RU" sz="2000" b="1" dirty="0">
                <a:solidFill>
                  <a:schemeClr val="bg1"/>
                </a:solidFill>
              </a:rPr>
              <a:t>4-5 лет и старше</a:t>
            </a:r>
            <a:r>
              <a:rPr lang="ru-RU" sz="2000" dirty="0">
                <a:solidFill>
                  <a:schemeClr val="bg1"/>
                </a:solidFill>
              </a:rPr>
              <a:t>. К этому возрасту устанавливаются основные поведенческие реакции. Ребенок находит свой способ разрешения конфликтов, снятия стресса, злости, и в большинстве ситуаций действует одинаково. Кроме того, он начинает вникать в социальные связи, учится строить разные отношения с разными людьми. Важную роль играет понимание добра, воспитание сопереживания, милосердия. Агрессия может проявляться более изощренно, через словесные оскорбления, спланированную месть, отказ от общения. Зачастую ребенок перенимает манеру поведения родителей.</a:t>
            </a:r>
          </a:p>
        </p:txBody>
      </p:sp>
    </p:spTree>
    <p:extLst>
      <p:ext uri="{BB962C8B-B14F-4D97-AF65-F5344CB8AC3E}">
        <p14:creationId xmlns:p14="http://schemas.microsoft.com/office/powerpoint/2010/main" val="3203616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0457" y="0"/>
            <a:ext cx="11565228" cy="6463308"/>
          </a:xfrm>
          <a:prstGeom prst="rect">
            <a:avLst/>
          </a:prstGeom>
        </p:spPr>
        <p:txBody>
          <a:bodyPr wrap="square">
            <a:spAutoFit/>
          </a:bodyPr>
          <a:lstStyle/>
          <a:p>
            <a:pPr algn="ctr"/>
            <a:r>
              <a:rPr lang="ru-RU" b="1" dirty="0">
                <a:solidFill>
                  <a:schemeClr val="bg1"/>
                </a:solidFill>
              </a:rPr>
              <a:t>Диагностика детской агрессивности</a:t>
            </a:r>
          </a:p>
          <a:p>
            <a:r>
              <a:rPr lang="ru-RU" dirty="0">
                <a:solidFill>
                  <a:schemeClr val="bg1"/>
                </a:solidFill>
              </a:rPr>
              <a:t>Детская агрессивность имеет вполне определенные критерии. </a:t>
            </a:r>
          </a:p>
          <a:p>
            <a:r>
              <a:rPr lang="ru-RU" b="1" u="sng" dirty="0" smtClean="0">
                <a:solidFill>
                  <a:schemeClr val="bg1"/>
                </a:solidFill>
              </a:rPr>
              <a:t>Агрессивный ребенок часто</a:t>
            </a:r>
            <a:r>
              <a:rPr lang="ru-RU" b="1" u="sng" dirty="0">
                <a:solidFill>
                  <a:schemeClr val="bg1"/>
                </a:solidFill>
              </a:rPr>
              <a:t>:</a:t>
            </a:r>
          </a:p>
          <a:p>
            <a:r>
              <a:rPr lang="ru-RU" dirty="0">
                <a:solidFill>
                  <a:schemeClr val="bg1"/>
                </a:solidFill>
              </a:rPr>
              <a:t>•	не может контролировать себя;</a:t>
            </a:r>
          </a:p>
          <a:p>
            <a:r>
              <a:rPr lang="ru-RU" dirty="0">
                <a:solidFill>
                  <a:schemeClr val="bg1"/>
                </a:solidFill>
              </a:rPr>
              <a:t>•	конфликтует со взрослыми, ругается или спорит;</a:t>
            </a:r>
          </a:p>
          <a:p>
            <a:r>
              <a:rPr lang="ru-RU" dirty="0">
                <a:solidFill>
                  <a:schemeClr val="bg1"/>
                </a:solidFill>
              </a:rPr>
              <a:t>•	завидует и мстит;</a:t>
            </a:r>
          </a:p>
          <a:p>
            <a:r>
              <a:rPr lang="ru-RU" dirty="0">
                <a:solidFill>
                  <a:schemeClr val="bg1"/>
                </a:solidFill>
              </a:rPr>
              <a:t>•	намеренно раздражает окружающих, выводит их из себя, обижает;</a:t>
            </a:r>
          </a:p>
          <a:p>
            <a:r>
              <a:rPr lang="ru-RU" dirty="0">
                <a:solidFill>
                  <a:schemeClr val="bg1"/>
                </a:solidFill>
              </a:rPr>
              <a:t>•	отказывается следовать правилам;</a:t>
            </a:r>
          </a:p>
          <a:p>
            <a:r>
              <a:rPr lang="ru-RU" dirty="0">
                <a:solidFill>
                  <a:schemeClr val="bg1"/>
                </a:solidFill>
              </a:rPr>
              <a:t>•	винит в своих ошибках других;</a:t>
            </a:r>
          </a:p>
          <a:p>
            <a:r>
              <a:rPr lang="ru-RU" dirty="0">
                <a:solidFill>
                  <a:schemeClr val="bg1"/>
                </a:solidFill>
              </a:rPr>
              <a:t>•	злится и отказывается делать что-либо;</a:t>
            </a:r>
          </a:p>
          <a:p>
            <a:r>
              <a:rPr lang="ru-RU" dirty="0">
                <a:solidFill>
                  <a:schemeClr val="bg1"/>
                </a:solidFill>
              </a:rPr>
              <a:t>•	избыточно чувствителен к словам и действиям как взрослых, так и детей.</a:t>
            </a:r>
          </a:p>
          <a:p>
            <a:r>
              <a:rPr lang="ru-RU" u="sng" dirty="0">
                <a:solidFill>
                  <a:schemeClr val="bg1"/>
                </a:solidFill>
              </a:rPr>
              <a:t>При этом говорить об агрессивности как о патологическом поведении можно, если хотя бы 4 вышеперечисленных признака проявляются в течение полугода</a:t>
            </a:r>
            <a:r>
              <a:rPr lang="ru-RU" dirty="0">
                <a:solidFill>
                  <a:schemeClr val="bg1"/>
                </a:solidFill>
              </a:rPr>
              <a:t>. </a:t>
            </a:r>
            <a:endParaRPr lang="ru-RU" dirty="0" smtClean="0">
              <a:solidFill>
                <a:schemeClr val="bg1"/>
              </a:solidFill>
            </a:endParaRPr>
          </a:p>
          <a:p>
            <a:r>
              <a:rPr lang="ru-RU" i="1" u="sng" dirty="0" smtClean="0">
                <a:solidFill>
                  <a:schemeClr val="bg1"/>
                </a:solidFill>
              </a:rPr>
              <a:t>Чтобы помочь агрессивному ребёнку, нужно </a:t>
            </a:r>
            <a:r>
              <a:rPr lang="ru-RU" i="1" u="sng" dirty="0">
                <a:solidFill>
                  <a:schemeClr val="bg1"/>
                </a:solidFill>
              </a:rPr>
              <a:t>установить причины агрессии, понять, что на самом деле за ней стоит.</a:t>
            </a:r>
          </a:p>
          <a:p>
            <a:r>
              <a:rPr lang="ru-RU" dirty="0">
                <a:solidFill>
                  <a:schemeClr val="bg1"/>
                </a:solidFill>
              </a:rPr>
              <a:t>Для </a:t>
            </a:r>
            <a:r>
              <a:rPr lang="ru-RU" b="1" u="sng" dirty="0">
                <a:solidFill>
                  <a:schemeClr val="bg1"/>
                </a:solidFill>
              </a:rPr>
              <a:t>определения вида агрессии</a:t>
            </a:r>
            <a:r>
              <a:rPr lang="ru-RU" u="sng" dirty="0">
                <a:solidFill>
                  <a:schemeClr val="bg1"/>
                </a:solidFill>
              </a:rPr>
              <a:t> </a:t>
            </a:r>
            <a:r>
              <a:rPr lang="ru-RU" dirty="0">
                <a:solidFill>
                  <a:schemeClr val="bg1"/>
                </a:solidFill>
              </a:rPr>
              <a:t>необходимо отметить, поведенческие проявления ребёнка:</a:t>
            </a:r>
          </a:p>
          <a:p>
            <a:r>
              <a:rPr lang="ru-RU" dirty="0">
                <a:solidFill>
                  <a:schemeClr val="bg1"/>
                </a:solidFill>
              </a:rPr>
              <a:t>- скрытая: щипает других, говорит обидные слова, когда не слышит взрослый;</a:t>
            </a:r>
          </a:p>
          <a:p>
            <a:r>
              <a:rPr lang="ru-RU" dirty="0">
                <a:solidFill>
                  <a:schemeClr val="bg1"/>
                </a:solidFill>
              </a:rPr>
              <a:t>- вербальная: ругается; говорит обидные слова; говорит нецензурные слова;</a:t>
            </a:r>
          </a:p>
          <a:p>
            <a:r>
              <a:rPr lang="ru-RU" dirty="0">
                <a:solidFill>
                  <a:schemeClr val="bg1"/>
                </a:solidFill>
              </a:rPr>
              <a:t>- в виде угрозы: замахивается, но не ударяет; пугает других;</a:t>
            </a:r>
          </a:p>
          <a:p>
            <a:r>
              <a:rPr lang="ru-RU" dirty="0">
                <a:solidFill>
                  <a:schemeClr val="bg1"/>
                </a:solidFill>
              </a:rPr>
              <a:t>- в мимике: сжимает губы; краснеет; бледнеет; сжимает кулаки;</a:t>
            </a:r>
          </a:p>
          <a:p>
            <a:r>
              <a:rPr lang="ru-RU" dirty="0">
                <a:solidFill>
                  <a:schemeClr val="bg1"/>
                </a:solidFill>
              </a:rPr>
              <a:t>- реакция на ограничение: сопротивляется при попытке удержать от агрессивных действий; препятствие стимулирует агрессивное поведение</a:t>
            </a:r>
          </a:p>
          <a:p>
            <a:r>
              <a:rPr lang="ru-RU" dirty="0">
                <a:solidFill>
                  <a:schemeClr val="bg1"/>
                </a:solidFill>
              </a:rPr>
              <a:t>- направленная на себя: кусает себя; щипает себя; просит ударить себя еще раз.</a:t>
            </a:r>
          </a:p>
        </p:txBody>
      </p:sp>
    </p:spTree>
    <p:extLst>
      <p:ext uri="{BB962C8B-B14F-4D97-AF65-F5344CB8AC3E}">
        <p14:creationId xmlns:p14="http://schemas.microsoft.com/office/powerpoint/2010/main" val="4124289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6518" y="264702"/>
            <a:ext cx="11526592" cy="5632311"/>
          </a:xfrm>
          <a:prstGeom prst="rect">
            <a:avLst/>
          </a:prstGeom>
        </p:spPr>
        <p:txBody>
          <a:bodyPr wrap="square">
            <a:spAutoFit/>
          </a:bodyPr>
          <a:lstStyle/>
          <a:p>
            <a:pPr algn="ctr"/>
            <a:r>
              <a:rPr lang="ru-RU" sz="2000" u="sng" dirty="0">
                <a:solidFill>
                  <a:schemeClr val="bg1"/>
                </a:solidFill>
              </a:rPr>
              <a:t>По результатам диагностики выстраивается </a:t>
            </a:r>
            <a:r>
              <a:rPr lang="ru-RU" sz="2000" b="1" u="sng" dirty="0">
                <a:solidFill>
                  <a:schemeClr val="bg1"/>
                </a:solidFill>
              </a:rPr>
              <a:t>коррекционные мероприятия</a:t>
            </a:r>
            <a:r>
              <a:rPr lang="ru-RU" sz="2000" u="sng" dirty="0">
                <a:solidFill>
                  <a:schemeClr val="bg1"/>
                </a:solidFill>
              </a:rPr>
              <a:t>.</a:t>
            </a:r>
          </a:p>
          <a:p>
            <a:endParaRPr lang="ru-RU" sz="2000" dirty="0">
              <a:solidFill>
                <a:schemeClr val="bg1"/>
              </a:solidFill>
            </a:endParaRPr>
          </a:p>
          <a:p>
            <a:r>
              <a:rPr lang="ru-RU" sz="2000" b="1" dirty="0">
                <a:solidFill>
                  <a:schemeClr val="bg1"/>
                </a:solidFill>
              </a:rPr>
              <a:t>Задача взрослых </a:t>
            </a:r>
            <a:r>
              <a:rPr lang="ru-RU" sz="2000" dirty="0">
                <a:solidFill>
                  <a:schemeClr val="bg1"/>
                </a:solidFill>
              </a:rPr>
              <a:t>– помочь разрешить личностные проблемы, обучить адекватным способам выражения чувств, разрешения конфликтных ситуаций. </a:t>
            </a:r>
            <a:endParaRPr lang="ru-RU" sz="2000" dirty="0" smtClean="0">
              <a:solidFill>
                <a:schemeClr val="bg1"/>
              </a:solidFill>
            </a:endParaRPr>
          </a:p>
          <a:p>
            <a:endParaRPr lang="ru-RU" sz="2000" dirty="0">
              <a:solidFill>
                <a:schemeClr val="bg1"/>
              </a:solidFill>
            </a:endParaRPr>
          </a:p>
          <a:p>
            <a:r>
              <a:rPr lang="ru-RU" sz="2000" b="1" i="1" u="sng" dirty="0" smtClean="0">
                <a:solidFill>
                  <a:schemeClr val="bg1"/>
                </a:solidFill>
              </a:rPr>
              <a:t>К </a:t>
            </a:r>
            <a:r>
              <a:rPr lang="ru-RU" sz="2000" b="1" i="1" u="sng" dirty="0">
                <a:solidFill>
                  <a:schemeClr val="bg1"/>
                </a:solidFill>
              </a:rPr>
              <a:t>распространенным методам коррекции относятся:</a:t>
            </a:r>
          </a:p>
          <a:p>
            <a:r>
              <a:rPr lang="ru-RU" sz="2000" dirty="0">
                <a:solidFill>
                  <a:schemeClr val="bg1"/>
                </a:solidFill>
              </a:rPr>
              <a:t>•	Игровые упражнения. Представлены экспресс-методами безопасного выражения агрессии. Ребенку предлагается выплеснуть гнев, раздражение, злость без вреда для окружающих. Используются игры с мячом, сыпучими материалами, водой, «листками гнева».</a:t>
            </a:r>
          </a:p>
          <a:p>
            <a:r>
              <a:rPr lang="ru-RU" sz="2000" dirty="0">
                <a:solidFill>
                  <a:schemeClr val="bg1"/>
                </a:solidFill>
              </a:rPr>
              <a:t>•	Групповые игры. Групповая работа позволяет ребенку выработать эффективные стратегии общения, способы выражения эмоций, отстаивания своей позиции без ущерба для других. Дети получают обратную связь (реакцию участников), анализируют успехи, ошибки с помощью взрослого.</a:t>
            </a:r>
          </a:p>
          <a:p>
            <a:r>
              <a:rPr lang="ru-RU" sz="2000" dirty="0">
                <a:solidFill>
                  <a:schemeClr val="bg1"/>
                </a:solidFill>
              </a:rPr>
              <a:t>•	Релаксационные занятия. Направлены на уменьшение тревожности, эмоциональной напряженности – факторов, увеличивающих риск вспышек агрессивности. Дети обучаются восстанавливать глубокое дыхание, достигать мышечного расслабления, переключать внимание.</a:t>
            </a:r>
          </a:p>
        </p:txBody>
      </p:sp>
    </p:spTree>
    <p:extLst>
      <p:ext uri="{BB962C8B-B14F-4D97-AF65-F5344CB8AC3E}">
        <p14:creationId xmlns:p14="http://schemas.microsoft.com/office/powerpoint/2010/main" val="810956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7126" y="690530"/>
            <a:ext cx="10869769" cy="5693866"/>
          </a:xfrm>
          <a:prstGeom prst="rect">
            <a:avLst/>
          </a:prstGeom>
        </p:spPr>
        <p:txBody>
          <a:bodyPr wrap="square">
            <a:spAutoFit/>
          </a:bodyPr>
          <a:lstStyle/>
          <a:p>
            <a:pPr algn="ctr"/>
            <a:r>
              <a:rPr lang="ru-RU" sz="2800" b="1" dirty="0" smtClean="0">
                <a:solidFill>
                  <a:schemeClr val="bg1"/>
                </a:solidFill>
              </a:rPr>
              <a:t>Способы коррекции агрессивного поведения</a:t>
            </a:r>
            <a:endParaRPr lang="ru-RU" sz="2800" b="1" dirty="0">
              <a:solidFill>
                <a:schemeClr val="bg1"/>
              </a:solidFill>
            </a:endParaRPr>
          </a:p>
          <a:p>
            <a:pPr algn="ctr"/>
            <a:r>
              <a:rPr lang="ru-RU" sz="2800" dirty="0">
                <a:solidFill>
                  <a:schemeClr val="bg1"/>
                </a:solidFill>
              </a:rPr>
              <a:t>Работа с агрессией проводится в нескольких </a:t>
            </a:r>
            <a:r>
              <a:rPr lang="ru-RU" sz="2800" u="sng" dirty="0">
                <a:solidFill>
                  <a:schemeClr val="bg1"/>
                </a:solidFill>
              </a:rPr>
              <a:t>направлениях</a:t>
            </a:r>
            <a:r>
              <a:rPr lang="ru-RU" sz="2800" u="sng" dirty="0" smtClean="0">
                <a:solidFill>
                  <a:schemeClr val="bg1"/>
                </a:solidFill>
              </a:rPr>
              <a:t>:</a:t>
            </a:r>
          </a:p>
          <a:p>
            <a:endParaRPr lang="ru-RU" sz="2800" u="sng" dirty="0">
              <a:solidFill>
                <a:schemeClr val="bg1"/>
              </a:solidFill>
            </a:endParaRPr>
          </a:p>
          <a:p>
            <a:pPr marL="514350" indent="-514350">
              <a:buAutoNum type="arabicPeriod"/>
            </a:pPr>
            <a:r>
              <a:rPr lang="ru-RU" sz="2800" dirty="0" smtClean="0">
                <a:solidFill>
                  <a:schemeClr val="bg1"/>
                </a:solidFill>
              </a:rPr>
              <a:t>обучение </a:t>
            </a:r>
            <a:r>
              <a:rPr lang="ru-RU" sz="2800" dirty="0">
                <a:solidFill>
                  <a:schemeClr val="bg1"/>
                </a:solidFill>
              </a:rPr>
              <a:t>приемлемым способам выражения злости, недовольства, гнева</a:t>
            </a:r>
            <a:r>
              <a:rPr lang="ru-RU" sz="2800" dirty="0" smtClean="0">
                <a:solidFill>
                  <a:schemeClr val="bg1"/>
                </a:solidFill>
              </a:rPr>
              <a:t>;</a:t>
            </a:r>
          </a:p>
          <a:p>
            <a:pPr marL="514350" indent="-514350">
              <a:buAutoNum type="arabicPeriod"/>
            </a:pPr>
            <a:endParaRPr lang="ru-RU" sz="2800" dirty="0">
              <a:solidFill>
                <a:schemeClr val="bg1"/>
              </a:solidFill>
            </a:endParaRPr>
          </a:p>
          <a:p>
            <a:pPr marL="514350" indent="-514350">
              <a:buAutoNum type="arabicPeriod" startAt="2"/>
            </a:pPr>
            <a:r>
              <a:rPr lang="ru-RU" sz="2800" dirty="0" smtClean="0">
                <a:solidFill>
                  <a:schemeClr val="bg1"/>
                </a:solidFill>
              </a:rPr>
              <a:t>обучение </a:t>
            </a:r>
            <a:r>
              <a:rPr lang="ru-RU" sz="2800" dirty="0">
                <a:solidFill>
                  <a:schemeClr val="bg1"/>
                </a:solidFill>
              </a:rPr>
              <a:t>самоконтролю, умению распознать негативные эмоции по ощущениям в теле и вовремя успокоиться</a:t>
            </a:r>
            <a:r>
              <a:rPr lang="ru-RU" sz="2800" dirty="0" smtClean="0">
                <a:solidFill>
                  <a:schemeClr val="bg1"/>
                </a:solidFill>
              </a:rPr>
              <a:t>;</a:t>
            </a:r>
          </a:p>
          <a:p>
            <a:pPr marL="514350" indent="-514350">
              <a:buAutoNum type="arabicPeriod" startAt="2"/>
            </a:pPr>
            <a:endParaRPr lang="ru-RU" sz="2800" dirty="0">
              <a:solidFill>
                <a:schemeClr val="bg1"/>
              </a:solidFill>
            </a:endParaRPr>
          </a:p>
          <a:p>
            <a:r>
              <a:rPr lang="ru-RU" sz="2800" dirty="0">
                <a:solidFill>
                  <a:schemeClr val="bg1"/>
                </a:solidFill>
              </a:rPr>
              <a:t>3.	формирование способности сопереживать, доверять, сочувствовать, проявлять милосердие</a:t>
            </a:r>
            <a:r>
              <a:rPr lang="ru-RU" sz="2800" dirty="0" smtClean="0">
                <a:solidFill>
                  <a:schemeClr val="bg1"/>
                </a:solidFill>
              </a:rPr>
              <a:t>.</a:t>
            </a:r>
            <a:endParaRPr lang="ru-RU" sz="2800" dirty="0">
              <a:solidFill>
                <a:schemeClr val="bg1"/>
              </a:solidFill>
            </a:endParaRPr>
          </a:p>
        </p:txBody>
      </p:sp>
    </p:spTree>
    <p:extLst>
      <p:ext uri="{BB962C8B-B14F-4D97-AF65-F5344CB8AC3E}">
        <p14:creationId xmlns:p14="http://schemas.microsoft.com/office/powerpoint/2010/main" val="3757025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rotWithShape="1">
          <a:blip r:embed="rId2"/>
          <a:srcRect l="22707" t="3478" r="23485" b="2620"/>
          <a:stretch/>
        </p:blipFill>
        <p:spPr>
          <a:xfrm>
            <a:off x="0" y="2125014"/>
            <a:ext cx="1584101" cy="2155581"/>
          </a:xfrm>
          <a:prstGeom prst="rect">
            <a:avLst/>
          </a:prstGeom>
        </p:spPr>
      </p:pic>
      <p:sp>
        <p:nvSpPr>
          <p:cNvPr id="2" name="Прямоугольник 1"/>
          <p:cNvSpPr/>
          <p:nvPr/>
        </p:nvSpPr>
        <p:spPr>
          <a:xfrm>
            <a:off x="528034" y="612845"/>
            <a:ext cx="11423560" cy="6001643"/>
          </a:xfrm>
          <a:prstGeom prst="rect">
            <a:avLst/>
          </a:prstGeom>
        </p:spPr>
        <p:txBody>
          <a:bodyPr wrap="square">
            <a:spAutoFit/>
          </a:bodyPr>
          <a:lstStyle/>
          <a:p>
            <a:r>
              <a:rPr lang="ru-RU" sz="2400" dirty="0">
                <a:solidFill>
                  <a:schemeClr val="bg1"/>
                </a:solidFill>
              </a:rPr>
              <a:t>Давайте рассмотрим их поподробнее</a:t>
            </a:r>
          </a:p>
          <a:p>
            <a:r>
              <a:rPr lang="ru-RU" sz="2400" b="1" dirty="0" smtClean="0">
                <a:solidFill>
                  <a:schemeClr val="bg1"/>
                </a:solidFill>
              </a:rPr>
              <a:t>	1</a:t>
            </a:r>
            <a:r>
              <a:rPr lang="ru-RU" sz="2400" b="1" dirty="0">
                <a:solidFill>
                  <a:schemeClr val="bg1"/>
                </a:solidFill>
              </a:rPr>
              <a:t>.	Обучение приемлемым способам выражения злости</a:t>
            </a:r>
          </a:p>
          <a:p>
            <a:r>
              <a:rPr lang="ru-RU" sz="2400" dirty="0">
                <a:solidFill>
                  <a:schemeClr val="bg1"/>
                </a:solidFill>
              </a:rPr>
              <a:t>Если злость появилась, её надо отреагировать </a:t>
            </a:r>
            <a:r>
              <a:rPr lang="ru-RU" sz="2400" dirty="0" err="1">
                <a:solidFill>
                  <a:schemeClr val="bg1"/>
                </a:solidFill>
              </a:rPr>
              <a:t>экологичным</a:t>
            </a:r>
            <a:r>
              <a:rPr lang="ru-RU" sz="2400" dirty="0">
                <a:solidFill>
                  <a:schemeClr val="bg1"/>
                </a:solidFill>
              </a:rPr>
              <a:t> способом.</a:t>
            </a:r>
          </a:p>
          <a:p>
            <a:r>
              <a:rPr lang="ru-RU" sz="2400" b="1" i="1" dirty="0" smtClean="0">
                <a:solidFill>
                  <a:schemeClr val="bg1"/>
                </a:solidFill>
              </a:rPr>
              <a:t>		</a:t>
            </a:r>
            <a:r>
              <a:rPr lang="ru-RU" sz="2400" b="1" i="1" u="sng" dirty="0" smtClean="0">
                <a:solidFill>
                  <a:schemeClr val="bg1"/>
                </a:solidFill>
              </a:rPr>
              <a:t>Упражнение </a:t>
            </a:r>
            <a:r>
              <a:rPr lang="ru-RU" sz="2400" b="1" i="1" u="sng" dirty="0">
                <a:solidFill>
                  <a:schemeClr val="bg1"/>
                </a:solidFill>
              </a:rPr>
              <a:t>«Воздушный шарик»</a:t>
            </a:r>
          </a:p>
          <a:p>
            <a:r>
              <a:rPr lang="ru-RU" sz="2400" b="1" i="1" dirty="0" smtClean="0">
                <a:solidFill>
                  <a:schemeClr val="bg1"/>
                </a:solidFill>
              </a:rPr>
              <a:t>		Давайте </a:t>
            </a:r>
            <a:r>
              <a:rPr lang="ru-RU" sz="2400" b="1" i="1" dirty="0">
                <a:solidFill>
                  <a:schemeClr val="bg1"/>
                </a:solidFill>
              </a:rPr>
              <a:t>возьмём воздушные шарики  и надуем их своей </a:t>
            </a:r>
            <a:r>
              <a:rPr lang="ru-RU" sz="2400" b="1" i="1" dirty="0" smtClean="0">
                <a:solidFill>
                  <a:schemeClr val="bg1"/>
                </a:solidFill>
              </a:rPr>
              <a:t>					злостью</a:t>
            </a:r>
            <a:r>
              <a:rPr lang="ru-RU" sz="2400" b="1" i="1" dirty="0">
                <a:solidFill>
                  <a:schemeClr val="bg1"/>
                </a:solidFill>
              </a:rPr>
              <a:t>, грустью, обидой.</a:t>
            </a:r>
          </a:p>
          <a:p>
            <a:r>
              <a:rPr lang="ru-RU" sz="2400" b="1" i="1" dirty="0" smtClean="0">
                <a:solidFill>
                  <a:schemeClr val="bg1"/>
                </a:solidFill>
              </a:rPr>
              <a:t>		Если </a:t>
            </a:r>
            <a:r>
              <a:rPr lang="ru-RU" sz="2400" b="1" i="1" dirty="0">
                <a:solidFill>
                  <a:schemeClr val="bg1"/>
                </a:solidFill>
              </a:rPr>
              <a:t>отпустить сейчас эти шарики, они будут летать по залу со </a:t>
            </a:r>
            <a:r>
              <a:rPr lang="ru-RU" sz="2400" b="1" i="1" dirty="0" smtClean="0">
                <a:solidFill>
                  <a:schemeClr val="bg1"/>
                </a:solidFill>
              </a:rPr>
              <a:t>		свистом </a:t>
            </a:r>
            <a:r>
              <a:rPr lang="ru-RU" sz="2400" b="1" i="1" dirty="0">
                <a:solidFill>
                  <a:schemeClr val="bg1"/>
                </a:solidFill>
              </a:rPr>
              <a:t>и задевать всех вокруг. Так и в жизни бывает – злость, </a:t>
            </a:r>
            <a:r>
              <a:rPr lang="ru-RU" sz="2400" b="1" i="1" dirty="0" smtClean="0">
                <a:solidFill>
                  <a:schemeClr val="bg1"/>
                </a:solidFill>
              </a:rPr>
              <a:t>			раздражение </a:t>
            </a:r>
            <a:r>
              <a:rPr lang="ru-RU" sz="2400" b="1" i="1" dirty="0">
                <a:solidFill>
                  <a:schemeClr val="bg1"/>
                </a:solidFill>
              </a:rPr>
              <a:t>может причинить сильную обиду всем </a:t>
            </a:r>
            <a:r>
              <a:rPr lang="ru-RU" sz="2400" b="1" i="1" dirty="0" smtClean="0">
                <a:solidFill>
                  <a:schemeClr val="bg1"/>
                </a:solidFill>
              </a:rPr>
              <a:t>						окружающим</a:t>
            </a:r>
            <a:r>
              <a:rPr lang="ru-RU" sz="2400" b="1" i="1" dirty="0">
                <a:solidFill>
                  <a:schemeClr val="bg1"/>
                </a:solidFill>
              </a:rPr>
              <a:t>, без разбора (все могут попасть «под горячую руку»). </a:t>
            </a:r>
          </a:p>
          <a:p>
            <a:r>
              <a:rPr lang="ru-RU" sz="2400" b="1" u="sng" dirty="0">
                <a:solidFill>
                  <a:schemeClr val="bg1"/>
                </a:solidFill>
              </a:rPr>
              <a:t>Что же делать, как же управлять этими сильными эмоциями</a:t>
            </a:r>
            <a:r>
              <a:rPr lang="ru-RU" sz="2400" u="sng" dirty="0">
                <a:solidFill>
                  <a:schemeClr val="bg1"/>
                </a:solidFill>
              </a:rPr>
              <a:t>.</a:t>
            </a:r>
          </a:p>
          <a:p>
            <a:r>
              <a:rPr lang="ru-RU" sz="2400" dirty="0">
                <a:solidFill>
                  <a:schemeClr val="bg1"/>
                </a:solidFill>
              </a:rPr>
              <a:t>Вот попробуем аккуратно выпустить из шарика воздух… злость вышла, но никого не задела.</a:t>
            </a:r>
          </a:p>
          <a:p>
            <a:r>
              <a:rPr lang="ru-RU" sz="2400" dirty="0">
                <a:solidFill>
                  <a:schemeClr val="bg1"/>
                </a:solidFill>
              </a:rPr>
              <a:t>Так и с детьми, </a:t>
            </a:r>
            <a:r>
              <a:rPr lang="ru-RU" sz="2400" u="sng" dirty="0">
                <a:solidFill>
                  <a:schemeClr val="bg1"/>
                </a:solidFill>
              </a:rPr>
              <a:t>надо придумать для ребенка адекватный способ выражения агрессии</a:t>
            </a:r>
            <a:r>
              <a:rPr lang="ru-RU" sz="2400" dirty="0">
                <a:solidFill>
                  <a:schemeClr val="bg1"/>
                </a:solidFill>
              </a:rPr>
              <a:t>, то есть приемлемый в вашей группе. </a:t>
            </a:r>
          </a:p>
        </p:txBody>
      </p:sp>
    </p:spTree>
    <p:extLst>
      <p:ext uri="{BB962C8B-B14F-4D97-AF65-F5344CB8AC3E}">
        <p14:creationId xmlns:p14="http://schemas.microsoft.com/office/powerpoint/2010/main" val="408582081"/>
      </p:ext>
    </p:extLst>
  </p:cSld>
  <p:clrMapOvr>
    <a:masterClrMapping/>
  </p:clrMapOvr>
</p:sld>
</file>

<file path=ppt/theme/theme1.xml><?xml version="1.0" encoding="utf-8"?>
<a:theme xmlns:a="http://schemas.openxmlformats.org/drawingml/2006/main" name="Сектор">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365</TotalTime>
  <Words>2678</Words>
  <Application>Microsoft Office PowerPoint</Application>
  <PresentationFormat>Широкоэкранный</PresentationFormat>
  <Paragraphs>212</Paragraphs>
  <Slides>27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27</vt:i4>
      </vt:variant>
    </vt:vector>
  </HeadingPairs>
  <TitlesOfParts>
    <vt:vector size="31" baseType="lpstr">
      <vt:lpstr>Arial</vt:lpstr>
      <vt:lpstr>Century Gothic</vt:lpstr>
      <vt:lpstr>Wingdings 3</vt:lpstr>
      <vt:lpstr>Сектор</vt:lpstr>
      <vt:lpstr> «Формы и методы работы  с детской агрессией»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эмоционального интеллекта дошкольников семинар-практикум для педагогов</dc:title>
  <dc:creator>Пользователь</dc:creator>
  <cp:lastModifiedBy>Пользователь</cp:lastModifiedBy>
  <cp:revision>27</cp:revision>
  <dcterms:created xsi:type="dcterms:W3CDTF">2023-02-21T08:40:08Z</dcterms:created>
  <dcterms:modified xsi:type="dcterms:W3CDTF">2023-06-08T21:12:16Z</dcterms:modified>
</cp:coreProperties>
</file>