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73" r:id="rId5"/>
    <p:sldId id="259" r:id="rId6"/>
    <p:sldId id="260" r:id="rId7"/>
    <p:sldId id="261" r:id="rId8"/>
    <p:sldId id="262" r:id="rId9"/>
    <p:sldId id="263" r:id="rId10"/>
    <p:sldId id="267" r:id="rId11"/>
    <p:sldId id="274" r:id="rId12"/>
    <p:sldId id="275" r:id="rId13"/>
    <p:sldId id="276" r:id="rId14"/>
    <p:sldId id="277" r:id="rId15"/>
    <p:sldId id="278" r:id="rId16"/>
    <p:sldId id="27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138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411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F26508D-7802-4629-A838-C41446FEE3FB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6C4AED0-B792-4BC1-BA1C-C9D4156A27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6508D-7802-4629-A838-C41446FEE3FB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4AED0-B792-4BC1-BA1C-C9D4156A27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6508D-7802-4629-A838-C41446FEE3FB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4AED0-B792-4BC1-BA1C-C9D4156A27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F26508D-7802-4629-A838-C41446FEE3FB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6C4AED0-B792-4BC1-BA1C-C9D4156A27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F26508D-7802-4629-A838-C41446FEE3FB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6C4AED0-B792-4BC1-BA1C-C9D4156A27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6508D-7802-4629-A838-C41446FEE3FB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4AED0-B792-4BC1-BA1C-C9D4156A27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6508D-7802-4629-A838-C41446FEE3FB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4AED0-B792-4BC1-BA1C-C9D4156A27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F26508D-7802-4629-A838-C41446FEE3FB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6C4AED0-B792-4BC1-BA1C-C9D4156A27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6508D-7802-4629-A838-C41446FEE3FB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4AED0-B792-4BC1-BA1C-C9D4156A27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F26508D-7802-4629-A838-C41446FEE3FB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6C4AED0-B792-4BC1-BA1C-C9D4156A27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F26508D-7802-4629-A838-C41446FEE3FB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6C4AED0-B792-4BC1-BA1C-C9D4156A27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F26508D-7802-4629-A838-C41446FEE3FB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6C4AED0-B792-4BC1-BA1C-C9D4156A27C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med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5984" y="2143116"/>
            <a:ext cx="6172216" cy="295200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ctr"/>
            <a:r>
              <a:rPr lang="ru-RU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«Создание</a:t>
            </a:r>
            <a:br>
              <a:rPr lang="ru-RU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педагогической профилактики эмоционального выгорания</a:t>
            </a:r>
            <a:br>
              <a:rPr lang="ru-RU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педагогических работников дошкольного образовательного</a:t>
            </a:r>
            <a:br>
              <a:rPr lang="ru-RU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учреждения»</a:t>
            </a:r>
            <a:r>
              <a:rPr lang="ru-RU" b="0" dirty="0" smtClean="0"/>
              <a:t/>
            </a:r>
            <a:br>
              <a:rPr lang="ru-RU" b="0" dirty="0" smtClean="0"/>
            </a:br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ru-RU" sz="32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И СОДЕРЖАНИЕ ПРОГРАММЫ</a:t>
            </a:r>
            <a:endParaRPr lang="ru-RU" sz="32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 anchor="ctr">
            <a:normAutofit fontScale="25000" lnSpcReduction="20000"/>
          </a:bodyPr>
          <a:lstStyle/>
          <a:p>
            <a:pPr algn="ctr">
              <a:buNone/>
            </a:pPr>
            <a:r>
              <a:rPr lang="ru-RU" sz="6400" b="1" dirty="0" smtClean="0"/>
              <a:t>Психолого-педагогическая профилактическая программа</a:t>
            </a:r>
          </a:p>
          <a:p>
            <a:pPr algn="ctr">
              <a:buNone/>
            </a:pPr>
            <a:r>
              <a:rPr lang="ru-RU" sz="6400" b="1" dirty="0" smtClean="0"/>
              <a:t>«Радуга эмоций» включает:</a:t>
            </a:r>
            <a:endParaRPr lang="ru-RU" sz="6400" dirty="0" smtClean="0"/>
          </a:p>
          <a:p>
            <a:pPr lvl="0" algn="ctr"/>
            <a:r>
              <a:rPr lang="ru-RU" sz="6400" b="1" dirty="0" smtClean="0"/>
              <a:t>Диагностическое направление.</a:t>
            </a:r>
          </a:p>
          <a:p>
            <a:pPr lvl="0" algn="ctr">
              <a:buNone/>
            </a:pPr>
            <a:r>
              <a:rPr lang="ru-RU" sz="6400" b="1" dirty="0" smtClean="0"/>
              <a:t>-</a:t>
            </a:r>
            <a:r>
              <a:rPr lang="ru-RU" sz="6400" dirty="0" smtClean="0"/>
              <a:t>Диагностика психического «выгорания» педагогов.</a:t>
            </a:r>
          </a:p>
          <a:p>
            <a:pPr lvl="0" algn="ctr">
              <a:buNone/>
            </a:pPr>
            <a:r>
              <a:rPr lang="ru-RU" sz="6400" dirty="0" smtClean="0"/>
              <a:t>-Диагностика самочувствия, активности, настроения педагогов.</a:t>
            </a:r>
          </a:p>
          <a:p>
            <a:pPr lvl="0" algn="ctr">
              <a:buNone/>
            </a:pPr>
            <a:r>
              <a:rPr lang="ru-RU" sz="6400" dirty="0" smtClean="0"/>
              <a:t>-Самодиагностика «Психологический портрет учителя».</a:t>
            </a:r>
          </a:p>
          <a:p>
            <a:pPr lvl="0" algn="ctr">
              <a:buNone/>
            </a:pPr>
            <a:r>
              <a:rPr lang="ru-RU" sz="6400" dirty="0" smtClean="0"/>
              <a:t>-Самооценка профессионально-педагогической мотивации (Н. П. </a:t>
            </a:r>
            <a:r>
              <a:rPr lang="ru-RU" sz="6400" dirty="0" err="1" smtClean="0"/>
              <a:t>Фетискин</a:t>
            </a:r>
            <a:r>
              <a:rPr lang="ru-RU" sz="6400" dirty="0" smtClean="0"/>
              <a:t>)</a:t>
            </a:r>
          </a:p>
          <a:p>
            <a:pPr lvl="0" algn="ctr">
              <a:buNone/>
            </a:pPr>
            <a:r>
              <a:rPr lang="ru-RU" sz="6400" dirty="0" smtClean="0"/>
              <a:t>-Методика оценки психологической атмосферы в коллективе по А.Ф. </a:t>
            </a:r>
            <a:r>
              <a:rPr lang="ru-RU" sz="6400" dirty="0" err="1" smtClean="0"/>
              <a:t>Фидлеру</a:t>
            </a:r>
            <a:endParaRPr lang="ru-RU" sz="6400" dirty="0" smtClean="0"/>
          </a:p>
          <a:p>
            <a:pPr algn="ctr">
              <a:buNone/>
            </a:pPr>
            <a:r>
              <a:rPr lang="ru-RU" sz="6400" dirty="0" smtClean="0"/>
              <a:t> </a:t>
            </a:r>
          </a:p>
          <a:p>
            <a:pPr lvl="0" algn="ctr"/>
            <a:r>
              <a:rPr lang="ru-RU" sz="6400" b="1" dirty="0" smtClean="0"/>
              <a:t>Профилактическое направление.</a:t>
            </a:r>
          </a:p>
          <a:p>
            <a:pPr lvl="0" algn="ctr">
              <a:buNone/>
            </a:pPr>
            <a:r>
              <a:rPr lang="ru-RU" sz="6400" dirty="0" smtClean="0"/>
              <a:t>-Мини-лекции, повышающие психологические знания педагогов;</a:t>
            </a:r>
          </a:p>
          <a:p>
            <a:pPr lvl="0" algn="ctr">
              <a:buNone/>
            </a:pPr>
            <a:r>
              <a:rPr lang="ru-RU" sz="6400" dirty="0" smtClean="0"/>
              <a:t>- Практические занятия по развитию психологической культуры педагога (игры, тренинги, упражнения).</a:t>
            </a:r>
          </a:p>
          <a:p>
            <a:pPr algn="ctr"/>
            <a:r>
              <a:rPr lang="ru-RU" sz="6400" b="1" dirty="0" smtClean="0"/>
              <a:t>Психотерапевтические техники:</a:t>
            </a:r>
          </a:p>
          <a:p>
            <a:pPr lvl="0" algn="ctr">
              <a:buNone/>
            </a:pPr>
            <a:r>
              <a:rPr lang="ru-RU" sz="6400" dirty="0" smtClean="0"/>
              <a:t>-музыкотерапия;</a:t>
            </a:r>
          </a:p>
          <a:p>
            <a:pPr lvl="0" algn="ctr">
              <a:buNone/>
            </a:pPr>
            <a:r>
              <a:rPr lang="ru-RU" sz="6400" dirty="0" smtClean="0"/>
              <a:t>-релаксация;</a:t>
            </a:r>
          </a:p>
          <a:p>
            <a:pPr lvl="0" algn="ctr">
              <a:buNone/>
            </a:pPr>
            <a:r>
              <a:rPr lang="ru-RU" sz="6400" dirty="0" smtClean="0"/>
              <a:t>-</a:t>
            </a:r>
            <a:r>
              <a:rPr lang="ru-RU" sz="6400" dirty="0" err="1" smtClean="0"/>
              <a:t>арт-терапия</a:t>
            </a:r>
            <a:r>
              <a:rPr lang="ru-RU" sz="6400" dirty="0" smtClean="0"/>
              <a:t>;</a:t>
            </a:r>
          </a:p>
          <a:p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ru-RU" sz="32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Функциональные </a:t>
            </a:r>
            <a:r>
              <a:rPr lang="ru-RU" sz="32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модули данной программы</a:t>
            </a:r>
            <a:r>
              <a:rPr lang="ru-RU" sz="2400" b="1" dirty="0"/>
              <a:t/>
            </a:r>
            <a:br>
              <a:rPr lang="ru-RU" sz="2400" b="1" dirty="0"/>
            </a:b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71472" y="1428736"/>
          <a:ext cx="7429552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4776"/>
                <a:gridCol w="3714776"/>
              </a:tblGrid>
              <a:tr h="34497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Модули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Занятия</a:t>
                      </a:r>
                      <a:endParaRPr lang="ru-RU" dirty="0"/>
                    </a:p>
                  </a:txBody>
                  <a:tcPr/>
                </a:tc>
              </a:tr>
              <a:tr h="1121179">
                <a:tc>
                  <a:txBody>
                    <a:bodyPr/>
                    <a:lstStyle/>
                    <a:p>
                      <a:r>
                        <a:rPr kumimoji="0" lang="ru-RU" sz="1800" kern="1200" dirty="0" smtClean="0"/>
                        <a:t>Информационно- диагностический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ru-RU" sz="1800" kern="1200" dirty="0" smtClean="0"/>
                        <a:t>-Знакомство,	формирование запроса, диагностика</a:t>
                      </a:r>
                    </a:p>
                    <a:p>
                      <a:r>
                        <a:rPr kumimoji="0" lang="ru-RU" sz="1800" kern="1200" dirty="0" smtClean="0"/>
                        <a:t>-«Радуга эмоций в нашей жизни»</a:t>
                      </a:r>
                      <a:endParaRPr lang="ru-RU" dirty="0"/>
                    </a:p>
                  </a:txBody>
                  <a:tcPr/>
                </a:tc>
              </a:tr>
              <a:tr h="2414847">
                <a:tc>
                  <a:txBody>
                    <a:bodyPr/>
                    <a:lstStyle/>
                    <a:p>
                      <a:r>
                        <a:rPr kumimoji="0" lang="ru-RU" sz="1800" kern="1200" dirty="0" smtClean="0"/>
                        <a:t>Психологическая</a:t>
                      </a:r>
                      <a:r>
                        <a:rPr kumimoji="0" lang="ru-RU" sz="1800" kern="1200" baseline="0" dirty="0" smtClean="0"/>
                        <a:t> </a:t>
                      </a:r>
                      <a:r>
                        <a:rPr kumimoji="0" lang="ru-RU" sz="1800" kern="1200" dirty="0" smtClean="0"/>
                        <a:t>культура педагога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ru-RU" sz="1800" kern="1200" dirty="0" smtClean="0"/>
                        <a:t>-«Стресс	</a:t>
                      </a:r>
                      <a:r>
                        <a:rPr kumimoji="0" lang="ru-RU" sz="1800" kern="1200" baseline="0" dirty="0" smtClean="0"/>
                        <a:t> </a:t>
                      </a:r>
                      <a:r>
                        <a:rPr kumimoji="0" lang="ru-RU" sz="1800" kern="1200" dirty="0" smtClean="0"/>
                        <a:t>педагогической деятельности»</a:t>
                      </a:r>
                    </a:p>
                    <a:p>
                      <a:pPr lvl="0"/>
                      <a:r>
                        <a:rPr kumimoji="0" lang="ru-RU" sz="1800" kern="1200" dirty="0" smtClean="0"/>
                        <a:t>-«Коммуникативные способности»</a:t>
                      </a:r>
                    </a:p>
                    <a:p>
                      <a:pPr lvl="0"/>
                      <a:r>
                        <a:rPr kumimoji="0" lang="ru-RU" sz="1800" kern="1200" dirty="0" smtClean="0"/>
                        <a:t>-«Конфликты и их разрешение»</a:t>
                      </a:r>
                    </a:p>
                    <a:p>
                      <a:pPr lvl="0"/>
                      <a:r>
                        <a:rPr kumimoji="0" lang="ru-RU" sz="1800" kern="1200" dirty="0" smtClean="0"/>
                        <a:t>-«Творчество в нашей жизни»</a:t>
                      </a:r>
                    </a:p>
                    <a:p>
                      <a:pPr lvl="0"/>
                      <a:r>
                        <a:rPr kumimoji="0" lang="ru-RU" sz="1800" kern="1200" dirty="0" smtClean="0"/>
                        <a:t>-Метод чтения вслух</a:t>
                      </a:r>
                    </a:p>
                    <a:p>
                      <a:pPr lvl="0"/>
                      <a:r>
                        <a:rPr kumimoji="0" lang="ru-RU" sz="1800" kern="1200" dirty="0" smtClean="0"/>
                        <a:t>-Рефлексивный тренинг</a:t>
                      </a:r>
                    </a:p>
                    <a:p>
                      <a:r>
                        <a:rPr kumimoji="0" lang="ru-RU" sz="1800" kern="1200" dirty="0" smtClean="0"/>
                        <a:t>-Аутогенная тренировка</a:t>
                      </a:r>
                      <a:endParaRPr lang="ru-RU" dirty="0"/>
                    </a:p>
                  </a:txBody>
                  <a:tcPr/>
                </a:tc>
              </a:tr>
              <a:tr h="862445">
                <a:tc>
                  <a:txBody>
                    <a:bodyPr/>
                    <a:lstStyle/>
                    <a:p>
                      <a:r>
                        <a:rPr kumimoji="0" lang="ru-RU" sz="1800" kern="1200" dirty="0" smtClean="0"/>
                        <a:t>Завершающий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/>
                        <a:t>Диагностика, подведение итогов,</a:t>
                      </a:r>
                    </a:p>
                    <a:p>
                      <a:r>
                        <a:rPr kumimoji="0" lang="ru-RU" sz="1800" kern="1200" dirty="0" smtClean="0"/>
                        <a:t>обратная связь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357166"/>
            <a:ext cx="7210452" cy="1143000"/>
          </a:xfrm>
        </p:spPr>
        <p:txBody>
          <a:bodyPr anchor="t"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ru-RU" sz="2800" b="1" dirty="0" smtClean="0"/>
              <a:t>   </a:t>
            </a:r>
            <a:r>
              <a:rPr lang="ru-RU" sz="3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Технологии используемые </a:t>
            </a:r>
            <a:r>
              <a:rPr lang="ru-RU" sz="36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 программе</a:t>
            </a:r>
            <a:r>
              <a:rPr lang="ru-RU" sz="2000" b="1" dirty="0"/>
              <a:t/>
            </a:r>
            <a:br>
              <a:rPr lang="ru-RU" sz="2000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14348" y="1571612"/>
            <a:ext cx="7467600" cy="4873752"/>
          </a:xfrm>
        </p:spPr>
        <p:txBody>
          <a:bodyPr anchor="ctr"/>
          <a:lstStyle/>
          <a:p>
            <a:pPr algn="ctr">
              <a:buNone/>
            </a:pPr>
            <a:r>
              <a:rPr lang="ru-RU" dirty="0" smtClean="0"/>
              <a:t>В работе по профилактике эмоционального выгорания используем следующие психолого-педагогические технологии:</a:t>
            </a:r>
          </a:p>
          <a:p>
            <a:pPr algn="ctr">
              <a:buNone/>
            </a:pPr>
            <a:r>
              <a:rPr lang="ru-RU" dirty="0" smtClean="0"/>
              <a:t> -личностно- ориентированные, </a:t>
            </a:r>
          </a:p>
          <a:p>
            <a:pPr algn="ctr">
              <a:buNone/>
            </a:pPr>
            <a:r>
              <a:rPr lang="ru-RU" dirty="0" smtClean="0"/>
              <a:t>- гуманно-личностные, </a:t>
            </a:r>
          </a:p>
          <a:p>
            <a:pPr algn="ctr">
              <a:buNone/>
            </a:pPr>
            <a:r>
              <a:rPr lang="ru-RU" dirty="0" smtClean="0"/>
              <a:t>-технологию обучающих игр, </a:t>
            </a:r>
          </a:p>
          <a:p>
            <a:pPr algn="ctr">
              <a:buNone/>
            </a:pPr>
            <a:r>
              <a:rPr lang="ru-RU" dirty="0" smtClean="0"/>
              <a:t>- здоровьесберегающие технологии, </a:t>
            </a:r>
          </a:p>
          <a:p>
            <a:pPr algn="ctr">
              <a:buNone/>
            </a:pPr>
            <a:r>
              <a:rPr lang="ru-RU" dirty="0" smtClean="0"/>
              <a:t>- обучение в сотрудничестве, </a:t>
            </a:r>
          </a:p>
          <a:p>
            <a:pPr algn="ctr">
              <a:buNone/>
            </a:pPr>
            <a:r>
              <a:rPr lang="ru-RU" dirty="0" smtClean="0"/>
              <a:t>- информационно-коммуникационные технологии.</a:t>
            </a:r>
          </a:p>
          <a:p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СРОКИ И ЭТАПЫ РЕАЛИЗАЦИИ ПРОГРАММЫ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71472" y="1214422"/>
          <a:ext cx="7500990" cy="50720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0495"/>
                <a:gridCol w="3750495"/>
              </a:tblGrid>
              <a:tr h="3660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Этап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Содержание</a:t>
                      </a:r>
                      <a:endParaRPr lang="ru-RU" dirty="0"/>
                    </a:p>
                  </a:txBody>
                  <a:tcPr/>
                </a:tc>
              </a:tr>
              <a:tr h="1433656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Подготовительный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Изучить теоретический и практический опыт по синдрому эмоционального выгорания.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2.Подбор диагностического материала.</a:t>
                      </a:r>
                      <a:endParaRPr lang="ru-RU" sz="1400" dirty="0"/>
                    </a:p>
                  </a:txBody>
                  <a:tcPr/>
                </a:tc>
              </a:tr>
              <a:tr h="1372649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Основной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1.Создание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условий	для реализации программы.</a:t>
                      </a:r>
                    </a:p>
                    <a:p>
                      <a:pPr lvl="0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2.Проведение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первичной диагностики.</a:t>
                      </a:r>
                    </a:p>
                    <a:p>
                      <a:pPr lvl="0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3.Внедрение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программы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образовательный процесс.</a:t>
                      </a:r>
                      <a:endParaRPr lang="ru-RU" sz="1400" dirty="0"/>
                    </a:p>
                  </a:txBody>
                  <a:tcPr/>
                </a:tc>
              </a:tr>
              <a:tr h="1899753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Итогово - аналитический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1.Проведение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итоговой диагностики. </a:t>
                      </a:r>
                    </a:p>
                    <a:p>
                      <a:pPr lvl="0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Обобщение полученных результатов с целью оценки эффективности проведенной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работы.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pPr lvl="0" algn="ctr"/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ОЖИДАЕМЫЕ РЕЗУЛЬТАТЫ РЕАЛИЗАЦИИ   ПРОГРАММЫ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 anchor="ctr"/>
          <a:lstStyle/>
          <a:p>
            <a:pPr lvl="0" algn="ctr"/>
            <a:r>
              <a:rPr lang="ru-RU" dirty="0" smtClean="0"/>
              <a:t>Овладение умениями и навыками психической саморегуляции (анкеты-отзывы);</a:t>
            </a:r>
          </a:p>
          <a:p>
            <a:pPr lvl="0" algn="ctr"/>
            <a:r>
              <a:rPr lang="ru-RU" dirty="0" smtClean="0"/>
              <a:t>Снижение уровня психологического и эмоционального напряжения у педагогов (по результатам проведенной работы);</a:t>
            </a:r>
          </a:p>
          <a:p>
            <a:pPr lvl="0" algn="ctr"/>
            <a:r>
              <a:rPr lang="ru-RU" dirty="0" smtClean="0"/>
              <a:t>Уверенность педагогов в общении в различных рабочих и жизненных ситуациях.</a:t>
            </a:r>
          </a:p>
          <a:p>
            <a:pPr lvl="0" algn="ctr"/>
            <a:r>
              <a:rPr lang="ru-RU" dirty="0" smtClean="0"/>
              <a:t>Повышение профессионально-педагогической мотивации.</a:t>
            </a:r>
          </a:p>
          <a:p>
            <a:pPr lvl="0" algn="ctr"/>
            <a:r>
              <a:rPr lang="ru-RU" dirty="0" smtClean="0"/>
              <a:t>Улучшение психологической атмосферы в коллективе.</a:t>
            </a:r>
          </a:p>
          <a:p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s019.radikal.ru/i604/1412/cd/c6a607c1c713.jpg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728" y="857232"/>
            <a:ext cx="6191274" cy="4718066"/>
          </a:xfrm>
          <a:prstGeom prst="rect">
            <a:avLst/>
          </a:prstGeom>
          <a:ln w="190500" cap="sq">
            <a:solidFill>
              <a:srgbClr val="00B05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ru-RU" sz="32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ВНИМАНИЕ!!!</a:t>
            </a:r>
            <a:endParaRPr lang="ru-RU" sz="32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Содержимое 3" descr="http://surprisse.com/muscards/view/2015/04/05/0n9o2b2oudcfdmo9ob7a65ddn7usc2dl.jpg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357298"/>
            <a:ext cx="5191142" cy="4775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ru-RU" sz="32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Актуальность</a:t>
            </a:r>
            <a:endParaRPr lang="ru-RU" sz="32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000108"/>
            <a:ext cx="7467600" cy="4873752"/>
          </a:xfrm>
        </p:spPr>
        <p:txBody>
          <a:bodyPr anchor="ctr">
            <a:normAutofit/>
          </a:bodyPr>
          <a:lstStyle/>
          <a:p>
            <a:pPr algn="ctr">
              <a:buNone/>
            </a:pPr>
            <a:r>
              <a:rPr lang="ru-RU" dirty="0" smtClean="0"/>
              <a:t>    </a:t>
            </a:r>
          </a:p>
          <a:p>
            <a:pPr algn="ctr">
              <a:buNone/>
            </a:pPr>
            <a:r>
              <a:rPr lang="ru-RU" dirty="0" smtClean="0"/>
              <a:t>Деятельность педагога насыщена различными напряжёнными ситуациями и разнообразными факторами, несущими в себе потенциальную возможность повышенного эмоционального реагирования. Постоянное воздействие различных неблагоприятных факторов профессионального труда педагога ведёт к ухудшению результатов его деятельности, . После пребывания в напряжённой ситуации педагог ощущает разбитость, подавленность.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571480"/>
            <a:ext cx="7715304" cy="600079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В связи с этим возникает необходимость психолого-педагогической поддержки педагогов по профилактике эмоционального выгорания. Организация работы по сохранению психического здоровья педагогов является одной из наиболее актуальных задач современной системы образования, а проблема саморегуляции эмоциональной сферы – одной из важнейших психолого-педагогических проблем, актуальных для личностного и профессионального развития современного педагога. Возникает необходимость в обучении педагогов в преодолении стрессовых ситуаций и жизненных трудностей.</a:t>
            </a:r>
          </a:p>
          <a:p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ru-RU" sz="32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Исследование</a:t>
            </a:r>
            <a:endParaRPr lang="ru-RU" sz="32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285860"/>
            <a:ext cx="7467600" cy="4873752"/>
          </a:xfrm>
        </p:spPr>
        <p:txBody>
          <a:bodyPr>
            <a:normAutofit fontScale="92500"/>
          </a:bodyPr>
          <a:lstStyle/>
          <a:p>
            <a:r>
              <a:rPr lang="ru-RU" b="1" dirty="0" smtClean="0"/>
              <a:t>Задача	исследования:	</a:t>
            </a:r>
            <a:r>
              <a:rPr lang="ru-RU" dirty="0" smtClean="0"/>
              <a:t>экспериментально	изучить	особенности проявления эмоционального выгорания у педагогов.</a:t>
            </a:r>
            <a:endParaRPr lang="ru-RU" sz="2800" dirty="0" smtClean="0"/>
          </a:p>
          <a:p>
            <a:r>
              <a:rPr lang="ru-RU" b="1" dirty="0" smtClean="0"/>
              <a:t>Методики исследования:</a:t>
            </a:r>
            <a:endParaRPr lang="ru-RU" sz="2000" b="1" dirty="0" smtClean="0"/>
          </a:p>
          <a:p>
            <a:pPr lvl="1"/>
            <a:r>
              <a:rPr lang="ru-RU" sz="2400" dirty="0" smtClean="0"/>
              <a:t>Определение психического «выгорания» педагогов. Автор А.А.Рукавишников;</a:t>
            </a:r>
            <a:endParaRPr lang="ru-RU" sz="2000" dirty="0" smtClean="0"/>
          </a:p>
          <a:p>
            <a:pPr lvl="1"/>
            <a:r>
              <a:rPr lang="ru-RU" sz="2400" dirty="0" smtClean="0"/>
              <a:t>Тест «САН (самочувствие, активность, настроение)».</a:t>
            </a:r>
            <a:endParaRPr lang="ru-RU" sz="2800" dirty="0" smtClean="0"/>
          </a:p>
          <a:p>
            <a:pPr lvl="1"/>
            <a:r>
              <a:rPr lang="ru-RU" sz="2400" dirty="0" smtClean="0"/>
              <a:t>Методика оценки психологической атмосферы в коллективе (по А. Ф. Филлеру);</a:t>
            </a:r>
            <a:endParaRPr lang="ru-RU" sz="2000" dirty="0" smtClean="0"/>
          </a:p>
          <a:p>
            <a:pPr lvl="1"/>
            <a:r>
              <a:rPr lang="ru-RU" sz="2400" dirty="0" smtClean="0"/>
              <a:t>Самооценка профессионально-педагогической мотивации (по Н. П. Фетискину).</a:t>
            </a:r>
            <a:endParaRPr lang="ru-RU" sz="2000" dirty="0" smtClean="0"/>
          </a:p>
          <a:p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428604"/>
            <a:ext cx="7758138" cy="48737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Наше исследование, проведенное на базе МДОУ «Детский сад № 227» показало, что 76% педагогов нуждаются в психологической поддержке и развитию у них арсенала психологических способностей личности по преодолению трудных рабочих и жизненных ситуаций. Результаты  послужили  основанием для разработки программы психолого-педагогической профилактики эмоционального выгорания педагогов «Радуга эмоций»</a:t>
            </a:r>
          </a:p>
          <a:p>
            <a:pPr algn="ctr">
              <a:buNone/>
            </a:pPr>
            <a:endParaRPr lang="ru-RU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357166"/>
            <a:ext cx="7467600" cy="1143000"/>
          </a:xfrm>
        </p:spPr>
        <p:txBody>
          <a:bodyPr anchor="t"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ru-RU" sz="32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Вид программы и ее направленность</a:t>
            </a:r>
            <a:r>
              <a:rPr lang="ru-RU" sz="3200" b="1" i="1" dirty="0" smtClean="0">
                <a:solidFill>
                  <a:srgbClr val="002060"/>
                </a:solidFill>
              </a:rPr>
              <a:t/>
            </a:r>
            <a:br>
              <a:rPr lang="ru-RU" sz="3200" b="1" i="1" dirty="0" smtClean="0">
                <a:solidFill>
                  <a:srgbClr val="002060"/>
                </a:solidFill>
              </a:rPr>
            </a:br>
            <a:endParaRPr lang="ru-RU" sz="3200" i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7467600" cy="5402406"/>
          </a:xfrm>
        </p:spPr>
        <p:txBody>
          <a:bodyPr anchor="ctr">
            <a:normAutofit/>
          </a:bodyPr>
          <a:lstStyle/>
          <a:p>
            <a:pPr algn="ctr">
              <a:buNone/>
            </a:pPr>
            <a:r>
              <a:rPr lang="ru-RU" dirty="0" smtClean="0"/>
              <a:t>Предлагаемая профилактическая программа «Радуга эмоций» предназначена для педагогов образовательных учреждений. Она направлена на формирование у них умений и навыков по сохранению и укреплению психического здоровья и профилактику эмоционального выгорания педагогов.</a:t>
            </a: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74638"/>
            <a:ext cx="7210452" cy="1143000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ru-RU" sz="3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ОПИСАНИЕ УЧАСТНИКОВ ПРОГРАМММЫ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Данная программа проводится с сентября 2021 г. по май 2022 г. на базе МДОУ «Детский сад № 227».</a:t>
            </a:r>
            <a:endParaRPr lang="ru-RU" sz="2800" dirty="0" smtClean="0"/>
          </a:p>
          <a:p>
            <a:pPr algn="ctr">
              <a:buNone/>
            </a:pPr>
            <a:r>
              <a:rPr lang="ru-RU" dirty="0" smtClean="0"/>
              <a:t> Участники программы – педагоги и специалисты МДОУ «Детский сад № 227».</a:t>
            </a:r>
            <a:endParaRPr lang="ru-RU" sz="2800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ru-RU" sz="32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ЦЕЛИ И ЗАДАЧИ ПРОГРАММЫ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000108"/>
            <a:ext cx="7467600" cy="487375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i="1" dirty="0" smtClean="0"/>
              <a:t>Цель: </a:t>
            </a:r>
            <a:r>
              <a:rPr lang="ru-RU" dirty="0" smtClean="0"/>
              <a:t>формирование умений и навыков по сохранению и укреплению психического здоровья педагогов, профилактика эмоционального выгорания.</a:t>
            </a:r>
            <a:endParaRPr lang="ru-RU" sz="2800" dirty="0" smtClean="0"/>
          </a:p>
          <a:p>
            <a:pPr>
              <a:buNone/>
            </a:pPr>
            <a:r>
              <a:rPr lang="ru-RU" b="1" i="1" dirty="0" smtClean="0"/>
              <a:t>Задачи программы:</a:t>
            </a:r>
            <a:endParaRPr lang="ru-RU" sz="2800" b="1" i="1" dirty="0" smtClean="0"/>
          </a:p>
          <a:p>
            <a:pPr lvl="0"/>
            <a:r>
              <a:rPr lang="ru-RU" dirty="0" smtClean="0"/>
              <a:t>содействовать адекватному самопониманию личности педагога, пониманию им особенностей собственного поведения;</a:t>
            </a:r>
            <a:endParaRPr lang="ru-RU" sz="2000" dirty="0" smtClean="0"/>
          </a:p>
          <a:p>
            <a:pPr lvl="0"/>
            <a:r>
              <a:rPr lang="ru-RU" dirty="0" smtClean="0"/>
              <a:t>познакомить педагогов с понятием «синдрома профессионального выгорания», его стадиями, причинами, симптомами, способами профилактики;</a:t>
            </a:r>
            <a:endParaRPr lang="ru-RU" sz="2000" dirty="0" smtClean="0"/>
          </a:p>
          <a:p>
            <a:pPr lvl="0"/>
            <a:r>
              <a:rPr lang="ru-RU" dirty="0" smtClean="0"/>
              <a:t>обучить способам психической саморегуляции;</a:t>
            </a:r>
            <a:endParaRPr lang="ru-RU" sz="2000" dirty="0" smtClean="0"/>
          </a:p>
          <a:p>
            <a:pPr lvl="0"/>
            <a:r>
              <a:rPr lang="ru-RU" dirty="0" smtClean="0"/>
              <a:t>снизить уровень психологического и эмоционального напряжения у педагогов;</a:t>
            </a:r>
            <a:endParaRPr lang="ru-RU" sz="2000" dirty="0" smtClean="0"/>
          </a:p>
          <a:p>
            <a:pPr lvl="0"/>
            <a:r>
              <a:rPr lang="ru-RU" dirty="0" smtClean="0"/>
              <a:t>повысить качество коммуникативных навыков педагога;</a:t>
            </a:r>
            <a:endParaRPr lang="ru-RU" sz="2000" dirty="0" smtClean="0"/>
          </a:p>
          <a:p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 anchor="t"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ru-RU" sz="27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ТЕОРЕТИЧЕСКИЕ ОСНОВЫ ПРОГРАММЫ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071546"/>
            <a:ext cx="7467600" cy="4802314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8000" dirty="0" smtClean="0"/>
              <a:t>Психологическое здоровье педагога – важная составляющая успешной реализации программы МДОУ. Работа с педагогами – важное направление сопровождения учебно-воспитательного процесса. </a:t>
            </a:r>
          </a:p>
          <a:p>
            <a:pPr algn="ctr">
              <a:buNone/>
            </a:pPr>
            <a:r>
              <a:rPr lang="ru-RU" sz="8000" dirty="0" smtClean="0"/>
              <a:t>Основными принципами реализации данной программы являются:</a:t>
            </a:r>
          </a:p>
          <a:p>
            <a:pPr lvl="0"/>
            <a:r>
              <a:rPr lang="ru-RU" sz="8000" dirty="0" smtClean="0"/>
              <a:t>Принцип	осознанности	педагогом- психологом	данной проблемы;</a:t>
            </a:r>
          </a:p>
          <a:p>
            <a:pPr lvl="0"/>
            <a:r>
              <a:rPr lang="ru-RU" sz="8000" dirty="0" smtClean="0"/>
              <a:t>Принцип добровольности и готовности педагогов к работе по данной программе;</a:t>
            </a:r>
          </a:p>
          <a:p>
            <a:pPr lvl="0"/>
            <a:r>
              <a:rPr lang="ru-RU" sz="8000" dirty="0" smtClean="0"/>
              <a:t>Принцип учета индивидуальных особенностей личности;</a:t>
            </a:r>
          </a:p>
          <a:p>
            <a:pPr lvl="0"/>
            <a:r>
              <a:rPr lang="ru-RU" sz="8000" dirty="0" smtClean="0"/>
              <a:t>Принцип единства диагностики, профилактики и коррекции, отражающий целостность процесса оказания психологической помощи.</a:t>
            </a:r>
          </a:p>
          <a:p>
            <a:pPr lvl="0"/>
            <a:r>
              <a:rPr lang="ru-RU" sz="8000" dirty="0" smtClean="0"/>
              <a:t>Принцип	комплексности	методов	психологического воздействия;</a:t>
            </a:r>
          </a:p>
          <a:p>
            <a:pPr lvl="0"/>
            <a:r>
              <a:rPr lang="ru-RU" sz="8000" dirty="0" smtClean="0"/>
              <a:t>Принцип развития, как метод изучения личности;</a:t>
            </a:r>
          </a:p>
          <a:p>
            <a:pPr lvl="0"/>
            <a:r>
              <a:rPr lang="ru-RU" sz="8000" dirty="0" smtClean="0"/>
              <a:t>Принцип конфиденциальности.</a:t>
            </a:r>
          </a:p>
          <a:p>
            <a:pPr algn="ctr">
              <a:buNone/>
            </a:pPr>
            <a:r>
              <a:rPr lang="ru-RU" sz="6200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707</TotalTime>
  <Words>586</Words>
  <Application>Microsoft Office PowerPoint</Application>
  <PresentationFormat>Экран (4:3)</PresentationFormat>
  <Paragraphs>102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Эркер</vt:lpstr>
      <vt:lpstr>«Создание педагогической профилактики эмоционального выгорания педагогических работников дошкольного образовательного учреждения» </vt:lpstr>
      <vt:lpstr>Актуальность</vt:lpstr>
      <vt:lpstr>Слайд 3</vt:lpstr>
      <vt:lpstr>Исследование</vt:lpstr>
      <vt:lpstr>Слайд 5</vt:lpstr>
      <vt:lpstr>Вид программы и ее направленность </vt:lpstr>
      <vt:lpstr>ОПИСАНИЕ УЧАСТНИКОВ ПРОГРАМММЫ </vt:lpstr>
      <vt:lpstr>    ЦЕЛИ И ЗАДАЧИ ПРОГРАММЫ </vt:lpstr>
      <vt:lpstr>  ТЕОРЕТИЧЕСКИЕ ОСНОВЫ ПРОГРАММЫ </vt:lpstr>
      <vt:lpstr>СТРУКТУРА И СОДЕРЖАНИЕ ПРОГРАММЫ</vt:lpstr>
      <vt:lpstr>Функциональные модули данной программы </vt:lpstr>
      <vt:lpstr>   Технологии используемые в программе </vt:lpstr>
      <vt:lpstr>СРОКИ И ЭТАПЫ РЕАЛИЗАЦИИ ПРОГРАММЫ </vt:lpstr>
      <vt:lpstr> ОЖИДАЕМЫЕ РЕЗУЛЬТАТЫ РЕАЛИЗАЦИИ   ПРОГРАММЫ </vt:lpstr>
      <vt:lpstr>Слайд 15</vt:lpstr>
      <vt:lpstr>СПАСИБО ЗА ВНИМАНИЕ!!!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психолого-педагогической профилактики эмоционального выгорания педагогов «Радуга эмоций»</dc:title>
  <dc:creator>Ксения</dc:creator>
  <cp:lastModifiedBy>Ксения</cp:lastModifiedBy>
  <cp:revision>46</cp:revision>
  <dcterms:created xsi:type="dcterms:W3CDTF">2022-03-31T05:58:11Z</dcterms:created>
  <dcterms:modified xsi:type="dcterms:W3CDTF">2022-04-27T08:58:41Z</dcterms:modified>
</cp:coreProperties>
</file>