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75" r:id="rId22"/>
    <p:sldId id="276" r:id="rId23"/>
    <p:sldId id="277" r:id="rId24"/>
    <p:sldId id="279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D13A5"/>
    <a:srgbClr val="00CC00"/>
    <a:srgbClr val="33CC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4660"/>
  </p:normalViewPr>
  <p:slideViewPr>
    <p:cSldViewPr>
      <p:cViewPr>
        <p:scale>
          <a:sx n="100" d="100"/>
          <a:sy n="100" d="100"/>
        </p:scale>
        <p:origin x="-15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&amp;Mcy;&amp;ycy; &amp;iecy;&amp;dcy;&amp;iecy;&amp;mcy;,&amp;iecy;&amp;dcy;&amp;iecy;&amp;mcy;,&amp;iecy;&amp;dcy;&amp;iecy;&amp;m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643182"/>
            <a:ext cx="4597818" cy="4036885"/>
          </a:xfrm>
          <a:prstGeom prst="rect">
            <a:avLst/>
          </a:prstGeom>
          <a:noFill/>
        </p:spPr>
      </p:pic>
      <p:pic>
        <p:nvPicPr>
          <p:cNvPr id="8" name="Picture 4" descr=" "/>
          <p:cNvPicPr>
            <a:picLocks noChangeAspect="1" noChangeArrowheads="1"/>
          </p:cNvPicPr>
          <p:nvPr userDrawn="1"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 rot="1470036">
            <a:off x="7066074" y="194097"/>
            <a:ext cx="1575375" cy="2944352"/>
          </a:xfrm>
          <a:prstGeom prst="rect">
            <a:avLst/>
          </a:prstGeom>
          <a:noFill/>
        </p:spPr>
      </p:pic>
      <p:pic>
        <p:nvPicPr>
          <p:cNvPr id="9" name="Picture 4" descr=" "/>
          <p:cNvPicPr>
            <a:picLocks noChangeAspect="1" noChangeArrowheads="1"/>
          </p:cNvPicPr>
          <p:nvPr userDrawn="1"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 rot="20931946">
            <a:off x="438936" y="437531"/>
            <a:ext cx="1731057" cy="3235319"/>
          </a:xfrm>
          <a:prstGeom prst="rect">
            <a:avLst/>
          </a:prstGeom>
          <a:noFill/>
        </p:spPr>
      </p:pic>
      <p:pic>
        <p:nvPicPr>
          <p:cNvPr id="10" name="Picture 2" descr="&amp;Scy;&amp;kcy;&amp;rcy;&amp;acy;&amp;pcy;-&amp;ncy;&amp;acy;&amp;bcy;&amp;ocy;&amp;rcy; &quot; &amp;Lcy;&amp;iecy;&amp;gcy;&amp;kcy;&amp;ocy; &amp;lcy;&amp;yucy;&amp;bcy;&amp;icy;&amp;tcy;&amp;softcy; &amp;tcy;&amp;iecy;&amp;bcy;&amp;yacy; ...&quot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 rot="18716191">
            <a:off x="-224449" y="3230398"/>
            <a:ext cx="3105343" cy="3854359"/>
          </a:xfrm>
          <a:prstGeom prst="rect">
            <a:avLst/>
          </a:prstGeom>
          <a:noFill/>
        </p:spPr>
      </p:pic>
      <p:pic>
        <p:nvPicPr>
          <p:cNvPr id="11" name="Picture 2" descr="&amp;Scy;&amp;kcy;&amp;rcy;&amp;acy;&amp;pcy;-&amp;ncy;&amp;acy;&amp;bcy;&amp;ocy;&amp;rcy; &quot; &amp;Lcy;&amp;iecy;&amp;gcy;&amp;kcy;&amp;ocy; &amp;lcy;&amp;yucy;&amp;bcy;&amp;icy;&amp;tcy;&amp;softcy; &amp;tcy;&amp;iecy;&amp;bcy;&amp;yacy; ...&quot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3279961">
            <a:off x="6846441" y="4447806"/>
            <a:ext cx="2056195" cy="2552154"/>
          </a:xfrm>
          <a:prstGeom prst="rect">
            <a:avLst/>
          </a:prstGeom>
          <a:noFill/>
        </p:spPr>
      </p:pic>
      <p:pic>
        <p:nvPicPr>
          <p:cNvPr id="12" name="Picture 2" descr="&amp;Scy;&amp;kcy;&amp;rcy;&amp;acy;&amp;pcy;-&amp;ncy;&amp;acy;&amp;bcy;&amp;ocy;&amp;rcy; &quot; &amp;Lcy;&amp;iecy;&amp;gcy;&amp;kcy;&amp;ocy; &amp;lcy;&amp;yucy;&amp;bcy;&amp;icy;&amp;tcy;&amp;softcy; &amp;tcy;&amp;iecy;&amp;bcy;&amp;yacy; ...&quot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 rot="4577048">
            <a:off x="5044438" y="-707152"/>
            <a:ext cx="2167982" cy="3116309"/>
          </a:xfrm>
          <a:prstGeom prst="rect">
            <a:avLst/>
          </a:prstGeom>
          <a:noFill/>
        </p:spPr>
      </p:pic>
      <p:pic>
        <p:nvPicPr>
          <p:cNvPr id="13" name="Picture 2" descr="&amp;Scy;&amp;kcy;&amp;rcy;&amp;acy;&amp;pcy;-&amp;ncy;&amp;acy;&amp;bcy;&amp;ocy;&amp;rcy; &quot; &amp;Lcy;&amp;iecy;&amp;gcy;&amp;kcy;&amp;ocy; &amp;lcy;&amp;yucy;&amp;bcy;&amp;icy;&amp;tcy;&amp;softcy; &amp;tcy;&amp;iecy;&amp;bcy;&amp;yacy; ...&quot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 rot="14179432">
            <a:off x="2244813" y="-394392"/>
            <a:ext cx="2292133" cy="2845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4E0A3-49E0-404B-9A41-73B5656057E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87FD14-BE25-49C7-AEAF-363F498DB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4E0A3-49E0-404B-9A41-73B5656057E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87FD14-BE25-49C7-AEAF-363F498DB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&amp;Mcy;&amp;ycy; &amp;iecy;&amp;dcy;&amp;iecy;&amp;mcy;,&amp;iecy;&amp;dcy;&amp;iecy;&amp;mcy;,&amp;iecy;&amp;dcy;&amp;iecy;&amp;m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0099463" flipH="1">
            <a:off x="462441" y="4282234"/>
            <a:ext cx="3333813" cy="2927088"/>
          </a:xfrm>
          <a:prstGeom prst="rect">
            <a:avLst/>
          </a:prstGeom>
          <a:noFill/>
        </p:spPr>
      </p:pic>
      <p:pic>
        <p:nvPicPr>
          <p:cNvPr id="8" name="Picture 4" descr=" "/>
          <p:cNvPicPr>
            <a:picLocks noChangeAspect="1" noChangeArrowheads="1"/>
          </p:cNvPicPr>
          <p:nvPr userDrawn="1"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 rot="626783">
            <a:off x="7545106" y="317796"/>
            <a:ext cx="1376991" cy="2573575"/>
          </a:xfrm>
          <a:prstGeom prst="rect">
            <a:avLst/>
          </a:prstGeom>
          <a:noFill/>
        </p:spPr>
      </p:pic>
      <p:pic>
        <p:nvPicPr>
          <p:cNvPr id="9" name="Picture 2" descr="&amp;Scy;&amp;kcy;&amp;rcy;&amp;acy;&amp;pcy;-&amp;ncy;&amp;acy;&amp;bcy;&amp;ocy;&amp;rcy; &quot; &amp;Lcy;&amp;iecy;&amp;gcy;&amp;kcy;&amp;ocy; &amp;lcy;&amp;yucy;&amp;bcy;&amp;icy;&amp;tcy;&amp;softcy; &amp;tcy;&amp;iecy;&amp;bcy;&amp;yacy; ...&quot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 rot="5173433">
            <a:off x="6433846" y="4340984"/>
            <a:ext cx="2167982" cy="3116309"/>
          </a:xfrm>
          <a:prstGeom prst="rect">
            <a:avLst/>
          </a:prstGeom>
          <a:noFill/>
        </p:spPr>
      </p:pic>
      <p:pic>
        <p:nvPicPr>
          <p:cNvPr id="10" name="Picture 2" descr="&amp;Scy;&amp;kcy;&amp;rcy;&amp;acy;&amp;pcy;-&amp;ncy;&amp;acy;&amp;bcy;&amp;ocy;&amp;rcy; &quot; &amp;Lcy;&amp;iecy;&amp;gcy;&amp;kcy;&amp;ocy; &amp;lcy;&amp;yucy;&amp;bcy;&amp;icy;&amp;tcy;&amp;softcy; &amp;tcy;&amp;iecy;&amp;bcy;&amp;yacy; ...&quot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6720338">
            <a:off x="3988388" y="4602665"/>
            <a:ext cx="1706823" cy="24534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 "/>
          <p:cNvPicPr>
            <a:picLocks noChangeAspect="1" noChangeArrowheads="1"/>
          </p:cNvPicPr>
          <p:nvPr userDrawn="1"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 rot="20767761">
            <a:off x="7740377" y="301533"/>
            <a:ext cx="1218296" cy="2276977"/>
          </a:xfrm>
          <a:prstGeom prst="rect">
            <a:avLst/>
          </a:prstGeom>
          <a:noFill/>
        </p:spPr>
      </p:pic>
      <p:pic>
        <p:nvPicPr>
          <p:cNvPr id="8" name="Picture 4" descr=" 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 rot="939930">
            <a:off x="285730" y="455053"/>
            <a:ext cx="1531468" cy="2862290"/>
          </a:xfrm>
          <a:prstGeom prst="rect">
            <a:avLst/>
          </a:prstGeom>
          <a:noFill/>
        </p:spPr>
      </p:pic>
      <p:pic>
        <p:nvPicPr>
          <p:cNvPr id="9" name="Picture 2" descr="&amp;Scy;&amp;kcy;&amp;rcy;&amp;acy;&amp;pcy;-&amp;ncy;&amp;acy;&amp;bcy;&amp;ocy;&amp;rcy; &quot; &amp;Lcy;&amp;iecy;&amp;gcy;&amp;kcy;&amp;ocy; &amp;lcy;&amp;yucy;&amp;bcy;&amp;icy;&amp;tcy;&amp;softcy; &amp;tcy;&amp;iecy;&amp;bcy;&amp;yacy; ...&quot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20352676">
            <a:off x="-69251" y="2710565"/>
            <a:ext cx="1534099" cy="1904127"/>
          </a:xfrm>
          <a:prstGeom prst="rect">
            <a:avLst/>
          </a:prstGeom>
          <a:noFill/>
        </p:spPr>
      </p:pic>
      <p:pic>
        <p:nvPicPr>
          <p:cNvPr id="10" name="Picture 2" descr="&amp;Scy;&amp;kcy;&amp;rcy;&amp;acy;&amp;pcy;-&amp;ncy;&amp;acy;&amp;bcy;&amp;ocy;&amp;rcy; &quot; &amp;Lcy;&amp;iecy;&amp;gcy;&amp;kcy;&amp;ocy; &amp;lcy;&amp;yucy;&amp;bcy;&amp;icy;&amp;tcy;&amp;softcy; &amp;tcy;&amp;iecy;&amp;bcy;&amp;yacy; ...&quot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1801774" flipH="1">
            <a:off x="-1346" y="4799709"/>
            <a:ext cx="1461730" cy="1814302"/>
          </a:xfrm>
          <a:prstGeom prst="rect">
            <a:avLst/>
          </a:prstGeom>
          <a:noFill/>
        </p:spPr>
      </p:pic>
      <p:pic>
        <p:nvPicPr>
          <p:cNvPr id="11" name="Picture 2" descr="&amp;Scy;&amp;kcy;&amp;rcy;&amp;acy;&amp;pcy;-&amp;ncy;&amp;acy;&amp;bcy;&amp;ocy;&amp;rcy; &quot; &amp;Lcy;&amp;iecy;&amp;gcy;&amp;kcy;&amp;ocy; &amp;lcy;&amp;yucy;&amp;bcy;&amp;icy;&amp;tcy;&amp;softcy; &amp;tcy;&amp;iecy;&amp;bcy;&amp;yacy; ...&quot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2287019" flipH="1">
            <a:off x="7702952" y="2051403"/>
            <a:ext cx="1505888" cy="1869112"/>
          </a:xfrm>
          <a:prstGeom prst="rect">
            <a:avLst/>
          </a:prstGeom>
          <a:noFill/>
        </p:spPr>
      </p:pic>
      <p:pic>
        <p:nvPicPr>
          <p:cNvPr id="12" name="Picture 2" descr="&amp;Scy;&amp;kcy;&amp;rcy;&amp;acy;&amp;pcy;-&amp;ncy;&amp;acy;&amp;bcy;&amp;ocy;&amp;rcy; &quot; &amp;Lcy;&amp;iecy;&amp;gcy;&amp;kcy;&amp;ocy; &amp;lcy;&amp;yucy;&amp;bcy;&amp;icy;&amp;tcy;&amp;softcy; &amp;tcy;&amp;iecy;&amp;bcy;&amp;yacy; ...&quot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20352676">
            <a:off x="7646053" y="3639260"/>
            <a:ext cx="1534099" cy="1904127"/>
          </a:xfrm>
          <a:prstGeom prst="rect">
            <a:avLst/>
          </a:prstGeom>
          <a:noFill/>
        </p:spPr>
      </p:pic>
      <p:pic>
        <p:nvPicPr>
          <p:cNvPr id="13" name="Picture 2" descr="&amp;Scy;&amp;kcy;&amp;rcy;&amp;acy;&amp;pcy;-&amp;ncy;&amp;acy;&amp;bcy;&amp;ocy;&amp;rcy; &quot; &amp;Lcy;&amp;iecy;&amp;gcy;&amp;kcy;&amp;ocy; &amp;lcy;&amp;yucy;&amp;bcy;&amp;icy;&amp;tcy;&amp;softcy; &amp;tcy;&amp;iecy;&amp;bcy;&amp;yacy; ...&quot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2939750" flipH="1">
            <a:off x="7956099" y="5377681"/>
            <a:ext cx="1053520" cy="13076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4E0A3-49E0-404B-9A41-73B5656057E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87FD14-BE25-49C7-AEAF-363F498DB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4E0A3-49E0-404B-9A41-73B5656057E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87FD14-BE25-49C7-AEAF-363F498DB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4E0A3-49E0-404B-9A41-73B5656057E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87FD14-BE25-49C7-AEAF-363F498DB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4E0A3-49E0-404B-9A41-73B5656057E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87FD14-BE25-49C7-AEAF-363F498DB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4E0A3-49E0-404B-9A41-73B5656057E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87FD14-BE25-49C7-AEAF-363F498DB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4E0A3-49E0-404B-9A41-73B5656057E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87FD14-BE25-49C7-AEAF-363F498DB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&amp;dcy;&amp;iecy;&amp;tcy;&amp;scy;&amp;kcy;&amp;icy;&amp;jcy;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3" name="Picture 2" descr="&amp;Ocy;&amp;chcy;&amp;iecy;&amp;ncy;&amp;softcy; &amp;yacy;&amp;rcy;&amp;kcy;&amp;ocy; &amp;icy; &amp;kcy;&amp;rcy;&amp;acy;&amp;scy;&amp;ocy;&amp;chcy;&amp;ncy;&amp;ocy;, &amp;dcy;&amp;lcy;&amp;yacy; &amp;pcy;&amp;ocy;&amp;dcy;&amp;ncy;&amp;yacy;&amp;tcy;&amp;icy;&amp;yacy; &amp;ncy;&amp;acy;&amp;scy;&amp;tcy;&amp;rcy;&amp;ocy;&amp;iecy;&amp;ncy;&amp;icy;&amp;yacy;."/>
          <p:cNvPicPr>
            <a:picLocks noChangeAspect="1" noChangeArrowheads="1"/>
          </p:cNvPicPr>
          <p:nvPr userDrawn="1"/>
        </p:nvPicPr>
        <p:blipFill>
          <a:blip r:embed="rId14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3123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4653135"/>
            <a:ext cx="4968552" cy="133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Алиева Елена Станиславовна</a:t>
            </a:r>
          </a:p>
          <a:p>
            <a:pPr>
              <a:spcBef>
                <a:spcPts val="50"/>
              </a:spcBef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Александровна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908720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МДОУ «Детский сад № 227»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Ярославля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первой младшей группе «Теремок»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детского сада»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6165304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2016 </a:t>
            </a:r>
            <a:r>
              <a:rPr lang="ru-RU" b="1" dirty="0" smtClean="0">
                <a:solidFill>
                  <a:srgbClr val="002060"/>
                </a:solidFill>
              </a:rPr>
              <a:t>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147" y="241598"/>
            <a:ext cx="556861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CC"/>
                </a:solidFill>
              </a:rPr>
              <a:t>Знакомство с прачкой</a:t>
            </a:r>
            <a:endParaRPr lang="ru-RU" sz="3600" b="1" dirty="0">
              <a:solidFill>
                <a:srgbClr val="0000CC"/>
              </a:solidFill>
            </a:endParaRPr>
          </a:p>
          <a:p>
            <a:pPr algn="ctr"/>
            <a:r>
              <a:rPr lang="ru-RU" sz="2000" b="1" i="1" dirty="0">
                <a:solidFill>
                  <a:srgbClr val="0000CC"/>
                </a:solidFill>
              </a:rPr>
              <a:t>Задачи</a:t>
            </a:r>
            <a:r>
              <a:rPr lang="ru-RU" sz="2000" b="1" i="1" dirty="0" smtClean="0">
                <a:solidFill>
                  <a:srgbClr val="0000CC"/>
                </a:solidFill>
              </a:rPr>
              <a:t>:</a:t>
            </a:r>
          </a:p>
          <a:p>
            <a:r>
              <a:rPr lang="ru-RU" sz="2400" b="1" i="1" dirty="0" smtClean="0"/>
              <a:t>1</a:t>
            </a:r>
            <a:r>
              <a:rPr lang="ru-RU" sz="2400" b="1" i="1" dirty="0"/>
              <a:t>. «Познавательное развитие » -познакомить детей с профессией прачки, с некоторыми профессиональными действиями и предметами. </a:t>
            </a:r>
            <a:endParaRPr lang="ru-RU" sz="2400" dirty="0"/>
          </a:p>
          <a:p>
            <a:r>
              <a:rPr lang="ru-RU" sz="2400" b="1" i="1" dirty="0"/>
              <a:t>2. «Речевое развитие» -активизировать словарь детей</a:t>
            </a:r>
            <a:endParaRPr lang="ru-RU" sz="2400" dirty="0"/>
          </a:p>
          <a:p>
            <a:r>
              <a:rPr lang="ru-RU" sz="2400" b="1" i="1" dirty="0"/>
              <a:t>( прачечная, прачка, стиральная машина, сушилка, постельное белье: простыня, пододеяльник, наволочка). </a:t>
            </a:r>
            <a:endParaRPr lang="ru-RU" sz="2400" b="1" i="1" dirty="0" smtClean="0"/>
          </a:p>
          <a:p>
            <a:r>
              <a:rPr lang="ru-RU" sz="2400" b="1" i="1" dirty="0" smtClean="0"/>
              <a:t>3. </a:t>
            </a:r>
            <a:r>
              <a:rPr lang="ru-RU" sz="2400" b="1" i="1" dirty="0"/>
              <a:t>«Социально –коммуникативное развитие» -воспитывать в детях чувство признательности и уважения к труду прачки.</a:t>
            </a:r>
            <a:endParaRPr lang="ru-RU" sz="2400" dirty="0"/>
          </a:p>
        </p:txBody>
      </p:sp>
      <p:pic>
        <p:nvPicPr>
          <p:cNvPr id="4098" name="Picture 2" descr="https://image-gr.s3.envato.com/files/81075464/HP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67" y="1310276"/>
            <a:ext cx="2952328" cy="44284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0000CC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00CC"/>
                </a:solidFill>
              </a:rPr>
              <a:t>Разработка </a:t>
            </a:r>
            <a:r>
              <a:rPr lang="ru-RU" sz="3200" b="1" i="1" dirty="0">
                <a:solidFill>
                  <a:srgbClr val="0000CC"/>
                </a:solidFill>
              </a:rPr>
              <a:t>проекта</a:t>
            </a:r>
            <a:r>
              <a:rPr lang="ru-RU" sz="3200" b="1" i="1" dirty="0" smtClean="0">
                <a:solidFill>
                  <a:srgbClr val="0000CC"/>
                </a:solidFill>
              </a:rPr>
              <a:t>:</a:t>
            </a:r>
          </a:p>
          <a:p>
            <a:pPr algn="ctr"/>
            <a:endParaRPr lang="ru-RU" sz="2800" dirty="0">
              <a:solidFill>
                <a:srgbClr val="0000CC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-Экскурсия в прачечную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-Игра </a:t>
            </a:r>
            <a:r>
              <a:rPr lang="ru-RU" sz="2400" b="1" i="1" dirty="0">
                <a:solidFill>
                  <a:srgbClr val="002060"/>
                </a:solidFill>
              </a:rPr>
              <a:t>«Прачечная».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i="1" u="sng" dirty="0">
                <a:solidFill>
                  <a:srgbClr val="002060"/>
                </a:solidFill>
              </a:rPr>
              <a:t>1.Создать развивающую среду:</a:t>
            </a:r>
            <a:endParaRPr lang="ru-RU" sz="2400" u="sng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-внести атрибуты : платочки, стиральная машинка , гладильная доска ,утюги.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-внести дидактические и настольные игры: «Профессии»; «У кого что?»; «Кто что делает».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i="1" u="sng" dirty="0">
                <a:solidFill>
                  <a:srgbClr val="002060"/>
                </a:solidFill>
              </a:rPr>
              <a:t>2. Организовать непосредственно образовательную деятельность : </a:t>
            </a:r>
            <a:r>
              <a:rPr lang="ru-RU" sz="2400" b="1" i="1" dirty="0">
                <a:solidFill>
                  <a:srgbClr val="002060"/>
                </a:solidFill>
              </a:rPr>
              <a:t>знакомство </a:t>
            </a:r>
            <a:r>
              <a:rPr lang="ru-RU" sz="2400" b="1" i="1" dirty="0" smtClean="0">
                <a:solidFill>
                  <a:srgbClr val="002060"/>
                </a:solidFill>
              </a:rPr>
              <a:t>с профессией </a:t>
            </a:r>
            <a:r>
              <a:rPr lang="ru-RU" sz="2400" b="1" i="1" dirty="0">
                <a:solidFill>
                  <a:srgbClr val="002060"/>
                </a:solidFill>
              </a:rPr>
              <a:t>прачка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931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CC"/>
                </a:solidFill>
              </a:rPr>
              <a:t>Игра </a:t>
            </a:r>
            <a:r>
              <a:rPr lang="ru-RU" sz="3600" b="1" i="1" dirty="0">
                <a:solidFill>
                  <a:srgbClr val="0000CC"/>
                </a:solidFill>
              </a:rPr>
              <a:t>«Прачечная»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http://детсад181.рф/images/document/128-2-pozharnaya-bezopasnost-kartinki-dlya-det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31838"/>
            <a:ext cx="2152893" cy="329906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Вагиф\Рабочий стол\8 гр детский сад 227\фото гр 8\20161121_11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915741" cy="485956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84387"/>
            <a:ext cx="2915741" cy="485956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9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071" y="33265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00CC"/>
                </a:solidFill>
              </a:rPr>
              <a:t>Экскурсия в прачечную</a:t>
            </a:r>
            <a:endParaRPr lang="ru-RU" sz="3600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Вагиф\Рабочий стол\8 гр детский сад 227\фото гр 8\20161121_095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224913" cy="5374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агиф\Рабочий стол\8 гр детский сад 227\фото гр 8\20161121_095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64" y="1124744"/>
            <a:ext cx="3224912" cy="5374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593" y="26064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CC"/>
                </a:solidFill>
              </a:rPr>
              <a:t>Знакомство с профессией врача</a:t>
            </a:r>
            <a:endParaRPr lang="ru-RU" sz="3600" dirty="0">
              <a:solidFill>
                <a:srgbClr val="0000CC"/>
              </a:solidFill>
            </a:endParaRPr>
          </a:p>
          <a:p>
            <a:pPr algn="ctr"/>
            <a:r>
              <a:rPr lang="ru-RU" b="1" i="1" dirty="0">
                <a:solidFill>
                  <a:srgbClr val="0000CC"/>
                </a:solidFill>
              </a:rPr>
              <a:t>Цель</a:t>
            </a:r>
            <a:r>
              <a:rPr lang="ru-RU" b="1" i="1" dirty="0" smtClean="0">
                <a:solidFill>
                  <a:srgbClr val="0000CC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</a:rPr>
              <a:t>Формировать </a:t>
            </a:r>
            <a:r>
              <a:rPr lang="ru-RU" b="1" i="1" dirty="0">
                <a:solidFill>
                  <a:srgbClr val="002060"/>
                </a:solidFill>
              </a:rPr>
              <a:t>интерес к профессии врач посредством ознакомления дошкольников с трудом сотрудников детского сада.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00CC"/>
                </a:solidFill>
              </a:rPr>
              <a:t>Задачи</a:t>
            </a:r>
            <a:r>
              <a:rPr lang="ru-RU" b="1" i="1" dirty="0">
                <a:solidFill>
                  <a:srgbClr val="0000CC"/>
                </a:solidFill>
              </a:rPr>
              <a:t>:</a:t>
            </a:r>
            <a:r>
              <a:rPr lang="ru-RU" b="1" i="1" dirty="0"/>
              <a:t> </a:t>
            </a:r>
            <a:endParaRPr lang="ru-RU" b="1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</a:rPr>
              <a:t>Обогатить </a:t>
            </a:r>
            <a:r>
              <a:rPr lang="ru-RU" b="1" i="1" dirty="0">
                <a:solidFill>
                  <a:srgbClr val="002060"/>
                </a:solidFill>
              </a:rPr>
              <a:t>представления детей о профессии врача . Воспитывать чувство уважения к труду взрослых 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Обогащать словарный запас посредством ознакомления детей с предметами, необходимыми в работе врача.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</a:rPr>
              <a:t>Создавать условия для закрепления представлений о трудовых действиях, совершаемых взрослыми, о результатах труда, об оборудовании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detstvo-kotel.edumsko.ru/uploads/3000/2162/section/300178/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17" y="3789040"/>
            <a:ext cx="2736304" cy="273630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CC"/>
                </a:solidFill>
              </a:rPr>
              <a:t>Разработка </a:t>
            </a:r>
            <a:r>
              <a:rPr lang="ru-RU" sz="4000" b="1" i="1" dirty="0">
                <a:solidFill>
                  <a:srgbClr val="0000CC"/>
                </a:solidFill>
              </a:rPr>
              <a:t>проекта</a:t>
            </a:r>
            <a:r>
              <a:rPr lang="ru-RU" sz="4000" b="1" i="1" dirty="0" smtClean="0">
                <a:solidFill>
                  <a:srgbClr val="0000CC"/>
                </a:solidFill>
              </a:rPr>
              <a:t>:</a:t>
            </a:r>
            <a:endParaRPr lang="ru-RU" sz="40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Рассматривание </a:t>
            </a:r>
            <a:r>
              <a:rPr lang="ru-RU" sz="2800" b="1" i="1" dirty="0">
                <a:solidFill>
                  <a:srgbClr val="002060"/>
                </a:solidFill>
              </a:rPr>
              <a:t>иллюстраций «Профессии»;</a:t>
            </a:r>
            <a:endParaRPr lang="ru-RU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Беседы</a:t>
            </a:r>
            <a:r>
              <a:rPr lang="ru-RU" sz="2800" b="1" i="1" dirty="0">
                <a:solidFill>
                  <a:srgbClr val="002060"/>
                </a:solidFill>
              </a:rPr>
              <a:t>: «О профессии врача, медсестры</a:t>
            </a:r>
            <a:r>
              <a:rPr lang="ru-RU" sz="2800" b="1" i="1" dirty="0" smtClean="0">
                <a:solidFill>
                  <a:srgbClr val="002060"/>
                </a:solidFill>
              </a:rPr>
              <a:t>», «</a:t>
            </a:r>
            <a:r>
              <a:rPr lang="ru-RU" sz="2800" b="1" i="1" dirty="0">
                <a:solidFill>
                  <a:srgbClr val="002060"/>
                </a:solidFill>
              </a:rPr>
              <a:t>Кто лечит </a:t>
            </a:r>
            <a:r>
              <a:rPr lang="ru-RU" sz="2800" b="1" i="1" dirty="0" smtClean="0">
                <a:solidFill>
                  <a:srgbClr val="002060"/>
                </a:solidFill>
              </a:rPr>
              <a:t>больных?».</a:t>
            </a:r>
            <a:endParaRPr lang="ru-RU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Чтение </a:t>
            </a:r>
            <a:r>
              <a:rPr lang="ru-RU" sz="2800" b="1" i="1" dirty="0">
                <a:solidFill>
                  <a:srgbClr val="002060"/>
                </a:solidFill>
              </a:rPr>
              <a:t>стихотворения: К. Чуковский «Айболит</a:t>
            </a:r>
            <a:r>
              <a:rPr lang="ru-RU" sz="2800" b="1" i="1" dirty="0" smtClean="0">
                <a:solidFill>
                  <a:srgbClr val="002060"/>
                </a:solidFill>
              </a:rPr>
              <a:t>».</a:t>
            </a:r>
            <a:endParaRPr lang="ru-RU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Игры </a:t>
            </a:r>
            <a:r>
              <a:rPr lang="ru-RU" sz="2800" b="1" i="1" dirty="0">
                <a:solidFill>
                  <a:srgbClr val="002060"/>
                </a:solidFill>
              </a:rPr>
              <a:t>«Больница», «Лисичка заболела»;</a:t>
            </a:r>
            <a:endParaRPr lang="ru-RU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Лепка </a:t>
            </a:r>
            <a:r>
              <a:rPr lang="ru-RU" sz="2800" b="1" i="1" dirty="0">
                <a:solidFill>
                  <a:srgbClr val="002060"/>
                </a:solidFill>
              </a:rPr>
              <a:t>«</a:t>
            </a:r>
            <a:r>
              <a:rPr lang="ru-RU" sz="2800" b="1" i="1" dirty="0" err="1">
                <a:solidFill>
                  <a:srgbClr val="002060"/>
                </a:solidFill>
              </a:rPr>
              <a:t>Витаминки</a:t>
            </a:r>
            <a:r>
              <a:rPr lang="ru-RU" sz="2800" b="1" i="1" dirty="0" smtClean="0">
                <a:solidFill>
                  <a:srgbClr val="002060"/>
                </a:solidFill>
              </a:rPr>
              <a:t>».</a:t>
            </a:r>
            <a:endParaRPr lang="ru-RU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Утренняя </a:t>
            </a:r>
            <a:r>
              <a:rPr lang="ru-RU" sz="2800" b="1" i="1" dirty="0">
                <a:solidFill>
                  <a:srgbClr val="002060"/>
                </a:solidFill>
              </a:rPr>
              <a:t>гимнастика , </a:t>
            </a:r>
            <a:r>
              <a:rPr lang="ru-RU" sz="2800" b="1" i="1" dirty="0" smtClean="0">
                <a:solidFill>
                  <a:srgbClr val="002060"/>
                </a:solidFill>
              </a:rPr>
              <a:t>прогулка</a:t>
            </a:r>
            <a:r>
              <a:rPr lang="ru-RU" sz="2800" b="1" i="1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52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CC"/>
                </a:solidFill>
              </a:rPr>
              <a:t>Экскурсия в медицинский кабинет</a:t>
            </a:r>
            <a:endParaRPr lang="ru-RU" sz="3600" dirty="0">
              <a:solidFill>
                <a:srgbClr val="0000CC"/>
              </a:solidFill>
            </a:endParaRPr>
          </a:p>
        </p:txBody>
      </p:sp>
      <p:pic>
        <p:nvPicPr>
          <p:cNvPr id="6146" name="Picture 2" descr="http://www.edu21.cap.ru/home/11099/banner/hello_html_6b803f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1074431"/>
            <a:ext cx="1691805" cy="217414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Вагиф\Рабочий стол\8 гр детский сад 227\фото гр 8\IMG_20161116_093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3003"/>
            <a:ext cx="3938759" cy="295406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Вагиф\Рабочий стол\8 гр детский сад 227\фото гр 8\IMG_20161116_093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139952" cy="310496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ozedu.nichost.ru/files/u1074/Risunok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221088"/>
            <a:ext cx="1760479" cy="240612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CC"/>
                </a:solidFill>
              </a:rPr>
              <a:t>Игра </a:t>
            </a:r>
            <a:r>
              <a:rPr lang="ru-RU" sz="4000" b="1" i="1" dirty="0">
                <a:solidFill>
                  <a:srgbClr val="0000CC"/>
                </a:solidFill>
              </a:rPr>
              <a:t>«Больница»</a:t>
            </a:r>
            <a:endParaRPr lang="ru-RU" sz="4000" dirty="0">
              <a:solidFill>
                <a:srgbClr val="0000CC"/>
              </a:solidFill>
            </a:endParaRPr>
          </a:p>
        </p:txBody>
      </p:sp>
      <p:pic>
        <p:nvPicPr>
          <p:cNvPr id="3074" name="Picture 2" descr="C:\Вагиф\Рабочий стол\8 гр детский сад 227\фото гр 8\20161121_160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4" y="1556792"/>
            <a:ext cx="8028384" cy="4817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15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BD13A5"/>
                </a:solidFill>
              </a:rPr>
              <a:t>Прогулка</a:t>
            </a:r>
            <a:endParaRPr lang="ru-RU" sz="3600" dirty="0">
              <a:solidFill>
                <a:srgbClr val="BD13A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21595"/>
            <a:ext cx="4651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Снег на улице и стужа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Крепким льдом покрыта лужа</a:t>
            </a:r>
          </a:p>
        </p:txBody>
      </p:sp>
      <p:pic>
        <p:nvPicPr>
          <p:cNvPr id="3074" name="Picture 2" descr="C:\Вагиф\Рабочий стол\8 гр детский сад 227\фото гр 8\20161115_102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95936" y="1484783"/>
            <a:ext cx="4764695" cy="285881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Вагиф\Рабочий стол\8 гр детский сад 227\фото гр 8\20161115_104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73016"/>
            <a:ext cx="4920547" cy="295232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494116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Но полезно, без сомненья, 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На свежем воздухе движенье.</a:t>
            </a:r>
          </a:p>
        </p:txBody>
      </p:sp>
    </p:spTree>
    <p:extLst>
      <p:ext uri="{BB962C8B-B14F-4D97-AF65-F5344CB8AC3E}">
        <p14:creationId xmlns:p14="http://schemas.microsoft.com/office/powerpoint/2010/main" val="41005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11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Лепка «</a:t>
            </a:r>
            <a:r>
              <a:rPr lang="ru-RU" sz="3600" b="1" dirty="0" err="1" smtClean="0">
                <a:solidFill>
                  <a:srgbClr val="0000CC"/>
                </a:solidFill>
              </a:rPr>
              <a:t>Витаминки</a:t>
            </a:r>
            <a:r>
              <a:rPr lang="ru-RU" sz="3600" b="1" dirty="0" smtClean="0">
                <a:solidFill>
                  <a:srgbClr val="0000CC"/>
                </a:solidFill>
              </a:rPr>
              <a:t>»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4099" name="Picture 3" descr="C:\Вагиф\Рабочий стол\8 гр детский сад 227\фото гр 8\20161115_125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2135"/>
            <a:ext cx="4860032" cy="291601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73" y="3212976"/>
            <a:ext cx="4320480" cy="324062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etrogorodok.mos.ru/presscenter/image-403-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02135"/>
            <a:ext cx="2161618" cy="162158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89131.selcdn.com/leonardo/assets/uploads/attachments/d62d_hkR29pK4EaYsz7DLZjnxbP8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00390"/>
            <a:ext cx="2088232" cy="208823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Актуальность</a:t>
            </a:r>
            <a:endParaRPr lang="ru-RU" sz="2800" i="1" dirty="0">
              <a:solidFill>
                <a:srgbClr val="0000CC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+mj-lt"/>
                <a:cs typeface="Times New Roman" panose="02020603050405020304" pitchFamily="18" charset="0"/>
              </a:rPr>
              <a:t>       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Дети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младшего дошкольного возраста находятся у истоков познания окружающего мира. Начиная, с младшего возраста проводится работа по ознакомлению с окружающим миром и социальной действительностью. Именно детям этого возраста свойственна большая эмоциональная отзывчивость. Чрезвычайно важно не упустить момент для воспитания в них добрых чувств к окружающим людям и формированию положительного отношения к труду, что является главной целью образовательной области труд . </a:t>
            </a:r>
            <a:endParaRPr lang="ru-RU" sz="2400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Таким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образом, формирование первичных представлений о труде взрослых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 1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младшей группе начинается со знакомства с трудом сотрудников детского сада: трудом помощника воспитателя, медсестры, повара, дворника, шофера, постоянно подчеркивая их заботу о детях.</a:t>
            </a:r>
            <a:endParaRPr lang="ru-RU" sz="2400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</a:rPr>
              <a:t>Ознакомление с работой помощника воспитателя</a:t>
            </a:r>
            <a:endParaRPr lang="ru-RU" sz="2800" b="1" dirty="0">
              <a:solidFill>
                <a:srgbClr val="0000CC"/>
              </a:solidFill>
            </a:endParaRPr>
          </a:p>
          <a:p>
            <a:pPr algn="ctr"/>
            <a:r>
              <a:rPr lang="ru-RU" sz="2400" b="1" i="1" dirty="0">
                <a:solidFill>
                  <a:srgbClr val="0000CC"/>
                </a:solidFill>
              </a:rPr>
              <a:t>Задачи:</a:t>
            </a:r>
            <a:endParaRPr lang="ru-RU" sz="2400" dirty="0">
              <a:solidFill>
                <a:srgbClr val="0000CC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1</a:t>
            </a:r>
            <a:r>
              <a:rPr lang="ru-RU" sz="2400" b="1" i="1" dirty="0">
                <a:solidFill>
                  <a:srgbClr val="002060"/>
                </a:solidFill>
              </a:rPr>
              <a:t>) Формировать представления о содержании труда помощника воспитателя и назначении соответствующих орудиях труда.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2) Воспитывать в детях чувство признательности и уважения к труду взрослых.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3) Продолжать знакомить детей с опасными предметами в целях безопасности жизни </a:t>
            </a:r>
            <a:r>
              <a:rPr lang="ru-RU" sz="2400" b="1" i="1" dirty="0" smtClean="0">
                <a:solidFill>
                  <a:srgbClr val="002060"/>
                </a:solidFill>
              </a:rPr>
              <a:t>и здоровья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4) Пополнить и активизировать словарь детей на основе углубления </a:t>
            </a:r>
            <a:r>
              <a:rPr lang="ru-RU" sz="2400" b="1" i="1" dirty="0" smtClean="0">
                <a:solidFill>
                  <a:srgbClr val="002060"/>
                </a:solidFill>
              </a:rPr>
              <a:t>знаний.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siglaeva.estalsad30.edumsko.ru/uploads/3000/11161/persona/folders/mladshij_vospitatel_/image007.png?1460804040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2088232" cy="2634761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CC"/>
                </a:solidFill>
              </a:rPr>
              <a:t>Разработка проекта :</a:t>
            </a:r>
            <a:endParaRPr lang="ru-RU" sz="3600" b="1" i="1" dirty="0" smtClean="0">
              <a:solidFill>
                <a:srgbClr val="0000CC"/>
              </a:solidFill>
            </a:endParaRPr>
          </a:p>
          <a:p>
            <a:pPr algn="ctr"/>
            <a:endParaRPr lang="ru-RU" sz="36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Беседа: </a:t>
            </a:r>
            <a:r>
              <a:rPr lang="ru-RU" sz="2400" b="1" i="1" dirty="0">
                <a:solidFill>
                  <a:srgbClr val="002060"/>
                </a:solidFill>
              </a:rPr>
              <a:t>« Чем занимается помощник воспитателя?».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Наблюдение </a:t>
            </a:r>
            <a:r>
              <a:rPr lang="ru-RU" sz="2400" b="1" i="1" dirty="0">
                <a:solidFill>
                  <a:srgbClr val="002060"/>
                </a:solidFill>
              </a:rPr>
              <a:t>за трудом помощника воспитателя.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Рассказ </a:t>
            </a:r>
            <a:r>
              <a:rPr lang="ru-RU" sz="2400" b="1" i="1" dirty="0">
                <a:solidFill>
                  <a:srgbClr val="002060"/>
                </a:solidFill>
              </a:rPr>
              <a:t>помощника воспитателя о своей профессии, её важности и необходимости в детском саду.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Д/и</a:t>
            </a:r>
            <a:r>
              <a:rPr lang="ru-RU" sz="2400" b="1" i="1" dirty="0">
                <a:solidFill>
                  <a:srgbClr val="002060"/>
                </a:solidFill>
              </a:rPr>
              <a:t>: </a:t>
            </a:r>
            <a:r>
              <a:rPr lang="ru-RU" sz="2400" b="1" i="1" dirty="0" smtClean="0">
                <a:solidFill>
                  <a:srgbClr val="002060"/>
                </a:solidFill>
              </a:rPr>
              <a:t>«</a:t>
            </a:r>
            <a:r>
              <a:rPr lang="ru-RU" sz="2400" b="1" i="1" dirty="0">
                <a:solidFill>
                  <a:srgbClr val="002060"/>
                </a:solidFill>
              </a:rPr>
              <a:t>Кому что нужно для работы?», «Оденем куклу на прогулку».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Рассматривание </a:t>
            </a:r>
            <a:r>
              <a:rPr lang="ru-RU" sz="2400" b="1" i="1" dirty="0">
                <a:solidFill>
                  <a:srgbClr val="002060"/>
                </a:solidFill>
              </a:rPr>
              <a:t>иллюстраций о труде помощника воспитателя.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Аппликация </a:t>
            </a:r>
            <a:r>
              <a:rPr lang="ru-RU" sz="2400" b="1" i="1" dirty="0">
                <a:solidFill>
                  <a:srgbClr val="002060"/>
                </a:solidFill>
              </a:rPr>
              <a:t>«Красивый фартук для няни» 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</a:rPr>
              <a:t>Труд: сервировка стола с помощником воспитателя, полив </a:t>
            </a:r>
            <a:r>
              <a:rPr lang="ru-RU" sz="2400" b="1" i="1" dirty="0" smtClean="0">
                <a:solidFill>
                  <a:srgbClr val="002060"/>
                </a:solidFill>
              </a:rPr>
              <a:t>цветов.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704" y="404664"/>
            <a:ext cx="7236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0000CC"/>
                </a:solidFill>
              </a:rPr>
              <a:t>Сервировка стола , </a:t>
            </a:r>
            <a:r>
              <a:rPr lang="ru-RU" sz="3600" b="1" i="1" dirty="0" smtClean="0">
                <a:solidFill>
                  <a:srgbClr val="0000CC"/>
                </a:solidFill>
              </a:rPr>
              <a:t>полив цветов.</a:t>
            </a:r>
            <a:endParaRPr lang="ru-RU" sz="3600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Вагиф\Рабочий стол\8 гр детский сад 227\фото гр 8\IMG_20161122_114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2" y="1340768"/>
            <a:ext cx="3708412" cy="4944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Вагиф\Рабочий стол\8 гр детский сад 227\фото гр 8\IMG_20161122_114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63968"/>
            <a:ext cx="2229712" cy="2972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Вагиф\Рабочий стол\8 гр детский сад 227\фото гр 8\IMG_20161122_16215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52" y="3344988"/>
            <a:ext cx="3229167" cy="3159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900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932" y="620688"/>
            <a:ext cx="7416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0000CC"/>
                </a:solidFill>
              </a:rPr>
              <a:t>Аппликация «Красивый фартучек</a:t>
            </a:r>
            <a:r>
              <a:rPr lang="ru-RU" sz="3600" b="1" i="1" dirty="0" smtClean="0">
                <a:solidFill>
                  <a:srgbClr val="0000CC"/>
                </a:solidFill>
              </a:rPr>
              <a:t>»</a:t>
            </a:r>
            <a:endParaRPr lang="ru-RU" sz="3600" dirty="0">
              <a:solidFill>
                <a:srgbClr val="0000CC"/>
              </a:solidFill>
            </a:endParaRPr>
          </a:p>
        </p:txBody>
      </p:sp>
      <p:pic>
        <p:nvPicPr>
          <p:cNvPr id="5122" name="Picture 2" descr="C:\Вагиф\Рабочий стол\8 гр детский сад 227\фото гр 8\IMG_20161117_104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456384" cy="46085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Вагиф\Рабочий стол\8 гр детский сад 227\фото гр 8\IMG_20161117_111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13959"/>
            <a:ext cx="3467515" cy="462335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3848" y="116632"/>
            <a:ext cx="52563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</a:rPr>
              <a:t>Совместная деятельность</a:t>
            </a:r>
          </a:p>
          <a:p>
            <a:pPr algn="ctr"/>
            <a:r>
              <a:rPr lang="ru-RU" sz="3200" b="1" i="1" dirty="0" smtClean="0">
                <a:solidFill>
                  <a:srgbClr val="0000CC"/>
                </a:solidFill>
              </a:rPr>
              <a:t> детей и родителей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2050" name="Picture 2" descr="C:\Вагиф\Рабочий стол\8 гр детский сад 227\фото гр 8\20161123_140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75158"/>
            <a:ext cx="5112568" cy="306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Вагиф\Рабочий стол\8 гр детский сад 227\фото гр 8\20161123_140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355976" cy="2613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Вагиф\Рабочий стол\8 гр детский сад 227\фото гр 8\20161123_140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0" y="4104560"/>
            <a:ext cx="3851920" cy="249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Вагиф\Рабочий стол\8 гр детский сад 227\фото гр 8\20161123_1404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0" y="1238191"/>
            <a:ext cx="4502199" cy="2701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23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2088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BD13A5"/>
                </a:solidFill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BD13A5"/>
                </a:solidFill>
              </a:rPr>
              <a:t> за внимание!</a:t>
            </a:r>
            <a:endParaRPr lang="ru-RU" sz="4800" b="1" dirty="0">
              <a:solidFill>
                <a:srgbClr val="BD1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75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83171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Цели проекта : </a:t>
            </a:r>
            <a:endParaRPr lang="ru-RU" sz="2400" i="1" dirty="0">
              <a:solidFill>
                <a:srgbClr val="0000CC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Расширение представлений о профессиях сотрудников детского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сада.</a:t>
            </a:r>
            <a:endParaRPr lang="en-US" sz="2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Задачи </a:t>
            </a:r>
            <a:r>
              <a:rPr lang="ru-RU" sz="2400" b="1" i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проекта : </a:t>
            </a:r>
            <a:endParaRPr lang="ru-RU" sz="2400" i="1" dirty="0">
              <a:solidFill>
                <a:srgbClr val="0000CC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Познакомить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детей с различными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профессиями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взрослых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2. Формировать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 ребят трудовые действия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3. Расширение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закрепление представлений о профессиях людей.</a:t>
            </a:r>
            <a:endParaRPr lang="ru-RU" sz="2400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Ознакомление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детей с трудовыми действиями, совершаемыми взрослыми, с орудиями труда, инструментами и результатом труда взрослых.</a:t>
            </a:r>
            <a:endParaRPr lang="ru-RU" sz="2400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Уточнение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расширение и активизация словаря по теме.</a:t>
            </a:r>
            <a:endParaRPr lang="ru-RU" sz="2400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488" y="69269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00CC"/>
                </a:solidFill>
              </a:rPr>
              <a:t>Тип проекта:</a:t>
            </a:r>
            <a:endParaRPr lang="ru-RU" sz="2400" dirty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>
                <a:solidFill>
                  <a:srgbClr val="002060"/>
                </a:solidFill>
              </a:rPr>
              <a:t>по </a:t>
            </a:r>
            <a:r>
              <a:rPr lang="ru-RU" sz="2400" b="1" i="1" dirty="0">
                <a:solidFill>
                  <a:srgbClr val="002060"/>
                </a:solidFill>
              </a:rPr>
              <a:t>методу: познавательно –игровой , творческий;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>
                <a:solidFill>
                  <a:srgbClr val="002060"/>
                </a:solidFill>
              </a:rPr>
              <a:t>по </a:t>
            </a:r>
            <a:r>
              <a:rPr lang="ru-RU" sz="2400" b="1" i="1" dirty="0">
                <a:solidFill>
                  <a:srgbClr val="002060"/>
                </a:solidFill>
              </a:rPr>
              <a:t>содержанию: дети –детский сад;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>
                <a:solidFill>
                  <a:srgbClr val="002060"/>
                </a:solidFill>
              </a:rPr>
              <a:t>по </a:t>
            </a:r>
            <a:r>
              <a:rPr lang="ru-RU" sz="2400" b="1" i="1" dirty="0">
                <a:solidFill>
                  <a:srgbClr val="002060"/>
                </a:solidFill>
              </a:rPr>
              <a:t>длительности: краткосрочный (4 дня );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>
                <a:solidFill>
                  <a:srgbClr val="002060"/>
                </a:solidFill>
              </a:rPr>
              <a:t>по </a:t>
            </a:r>
            <a:r>
              <a:rPr lang="ru-RU" sz="2400" b="1" i="1" dirty="0">
                <a:solidFill>
                  <a:srgbClr val="002060"/>
                </a:solidFill>
              </a:rPr>
              <a:t>количеству участников</a:t>
            </a:r>
            <a:r>
              <a:rPr lang="ru-RU" sz="2400" b="1" i="1" dirty="0" smtClean="0">
                <a:solidFill>
                  <a:srgbClr val="002060"/>
                </a:solidFill>
              </a:rPr>
              <a:t>: групповой</a:t>
            </a:r>
            <a:r>
              <a:rPr lang="ru-RU" sz="2400" b="1" i="1" dirty="0">
                <a:solidFill>
                  <a:srgbClr val="002060"/>
                </a:solidFill>
              </a:rPr>
              <a:t>, фронтальный,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дети первой </a:t>
            </a:r>
            <a:r>
              <a:rPr lang="ru-RU" sz="2400" b="1" i="1" dirty="0">
                <a:solidFill>
                  <a:srgbClr val="002060"/>
                </a:solidFill>
              </a:rPr>
              <a:t>младшей </a:t>
            </a:r>
            <a:r>
              <a:rPr lang="ru-RU" sz="2400" b="1" i="1" dirty="0" smtClean="0">
                <a:solidFill>
                  <a:srgbClr val="002060"/>
                </a:solidFill>
              </a:rPr>
              <a:t>группы, родители</a:t>
            </a:r>
            <a:r>
              <a:rPr lang="en-US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>
                <a:solidFill>
                  <a:srgbClr val="0000CC"/>
                </a:solidFill>
              </a:rPr>
              <a:t>Методы исследования: </a:t>
            </a:r>
            <a:endParaRPr lang="ru-RU" sz="2400" dirty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>
                <a:solidFill>
                  <a:srgbClr val="002060"/>
                </a:solidFill>
              </a:rPr>
              <a:t>Непосредственно-образовательная деятельность</a:t>
            </a:r>
            <a:r>
              <a:rPr lang="en-US" sz="2400" b="1" i="1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>
                <a:solidFill>
                  <a:srgbClr val="002060"/>
                </a:solidFill>
              </a:rPr>
              <a:t>Художественное творчество.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Чтение художественной </a:t>
            </a:r>
            <a:r>
              <a:rPr lang="ru-RU" sz="2400" b="1" i="1" dirty="0" smtClean="0">
                <a:solidFill>
                  <a:srgbClr val="002060"/>
                </a:solidFill>
              </a:rPr>
              <a:t>литературы.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>
                <a:solidFill>
                  <a:srgbClr val="002060"/>
                </a:solidFill>
              </a:rPr>
              <a:t>Целевые </a:t>
            </a:r>
            <a:r>
              <a:rPr lang="ru-RU" sz="2400" b="1" i="1" dirty="0">
                <a:solidFill>
                  <a:srgbClr val="002060"/>
                </a:solidFill>
              </a:rPr>
              <a:t>экскурсии на территории детского </a:t>
            </a:r>
            <a:r>
              <a:rPr lang="ru-RU" sz="2400" b="1" i="1" dirty="0" smtClean="0">
                <a:solidFill>
                  <a:srgbClr val="002060"/>
                </a:solidFill>
              </a:rPr>
              <a:t>сада. 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Игровая деятельность: дидактические, </a:t>
            </a:r>
            <a:r>
              <a:rPr lang="ru-RU" sz="2400" b="1" i="1" dirty="0" smtClean="0">
                <a:solidFill>
                  <a:srgbClr val="002060"/>
                </a:solidFill>
              </a:rPr>
              <a:t>совместные игры ребёнка и взрослого, </a:t>
            </a:r>
            <a:r>
              <a:rPr lang="ru-RU" sz="2400" b="1" i="1" dirty="0">
                <a:solidFill>
                  <a:srgbClr val="002060"/>
                </a:solidFill>
              </a:rPr>
              <a:t>подвижные игры.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19626"/>
            <a:ext cx="86409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00CC"/>
                </a:solidFill>
              </a:rPr>
              <a:t>Знакомство с профессией «Повар</a:t>
            </a:r>
            <a:r>
              <a:rPr lang="ru-RU" sz="3200" b="1" i="1" dirty="0" smtClean="0">
                <a:solidFill>
                  <a:srgbClr val="0000CC"/>
                </a:solidFill>
              </a:rPr>
              <a:t>»</a:t>
            </a:r>
          </a:p>
          <a:p>
            <a:pPr algn="ctr"/>
            <a:r>
              <a:rPr lang="ru-RU" sz="2000" b="1" i="1" dirty="0" smtClean="0">
                <a:solidFill>
                  <a:srgbClr val="0000CC"/>
                </a:solidFill>
              </a:rPr>
              <a:t>Цель:</a:t>
            </a:r>
          </a:p>
          <a:p>
            <a:r>
              <a:rPr lang="ru-RU" sz="2000" b="1" i="1" dirty="0" smtClean="0"/>
              <a:t>    </a:t>
            </a:r>
            <a:r>
              <a:rPr lang="ru-RU" sz="2000" b="1" i="1" dirty="0" smtClean="0">
                <a:solidFill>
                  <a:srgbClr val="002060"/>
                </a:solidFill>
              </a:rPr>
              <a:t>Дать </a:t>
            </a:r>
            <a:r>
              <a:rPr lang="ru-RU" sz="2000" b="1" i="1" dirty="0">
                <a:solidFill>
                  <a:srgbClr val="002060"/>
                </a:solidFill>
              </a:rPr>
              <a:t>представление детям о профессии повара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endParaRPr lang="ru-RU" sz="2000" dirty="0"/>
          </a:p>
          <a:p>
            <a:pPr algn="ctr"/>
            <a:r>
              <a:rPr lang="ru-RU" sz="2000" b="1" i="1" dirty="0">
                <a:solidFill>
                  <a:srgbClr val="0000CC"/>
                </a:solidFill>
              </a:rPr>
              <a:t>Задачи</a:t>
            </a:r>
            <a:r>
              <a:rPr lang="ru-RU" sz="2000" b="1" i="1" dirty="0" smtClean="0">
                <a:solidFill>
                  <a:srgbClr val="0000CC"/>
                </a:solidFill>
              </a:rPr>
              <a:t>:</a:t>
            </a:r>
            <a:endParaRPr lang="ru-RU" sz="2000" dirty="0">
              <a:solidFill>
                <a:srgbClr val="0000CC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1. Познакомить с профессией повар, его трудовыми процессами, с предметами -помощниками.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2. Закрепить знания о столовой посуде.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3</a:t>
            </a:r>
            <a:r>
              <a:rPr lang="ru-RU" sz="2000" b="1" i="1" dirty="0" smtClean="0">
                <a:solidFill>
                  <a:srgbClr val="002060"/>
                </a:solidFill>
              </a:rPr>
              <a:t>. Воспитывать </a:t>
            </a:r>
            <a:r>
              <a:rPr lang="ru-RU" sz="2000" b="1" i="1" dirty="0">
                <a:solidFill>
                  <a:srgbClr val="002060"/>
                </a:solidFill>
              </a:rPr>
              <a:t>уважение к труду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dirty="0"/>
          </a:p>
          <a:p>
            <a:pPr algn="ctr"/>
            <a:r>
              <a:rPr lang="ru-RU" sz="2000" b="1" i="1" dirty="0">
                <a:solidFill>
                  <a:srgbClr val="0000CC"/>
                </a:solidFill>
              </a:rPr>
              <a:t>Предполагаемые итоги:</a:t>
            </a:r>
            <a:endParaRPr lang="ru-RU" sz="2000" dirty="0">
              <a:solidFill>
                <a:srgbClr val="0000CC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1</a:t>
            </a:r>
            <a:r>
              <a:rPr lang="ru-RU" sz="2000" b="1" i="1" dirty="0" smtClean="0">
                <a:solidFill>
                  <a:srgbClr val="002060"/>
                </a:solidFill>
              </a:rPr>
              <a:t>. Знание </a:t>
            </a:r>
            <a:r>
              <a:rPr lang="ru-RU" sz="2000" b="1" i="1" dirty="0">
                <a:solidFill>
                  <a:srgbClr val="002060"/>
                </a:solidFill>
              </a:rPr>
              <a:t>детьми информации о профессии повар.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2</a:t>
            </a:r>
            <a:r>
              <a:rPr lang="ru-RU" sz="2000" b="1" i="1" dirty="0" smtClean="0">
                <a:solidFill>
                  <a:srgbClr val="002060"/>
                </a:solidFill>
              </a:rPr>
              <a:t>. Понимание </a:t>
            </a:r>
            <a:r>
              <a:rPr lang="ru-RU" sz="2000" b="1" i="1" dirty="0">
                <a:solidFill>
                  <a:srgbClr val="002060"/>
                </a:solidFill>
              </a:rPr>
              <a:t>детьми значимости данной профессии.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3</a:t>
            </a:r>
            <a:r>
              <a:rPr lang="ru-RU" sz="2000" b="1" i="1" dirty="0" smtClean="0">
                <a:solidFill>
                  <a:srgbClr val="002060"/>
                </a:solidFill>
              </a:rPr>
              <a:t>. Умение </a:t>
            </a:r>
            <a:r>
              <a:rPr lang="ru-RU" sz="2000" b="1" i="1" dirty="0">
                <a:solidFill>
                  <a:srgbClr val="002060"/>
                </a:solidFill>
              </a:rPr>
              <a:t>организовать </a:t>
            </a:r>
            <a:r>
              <a:rPr lang="ru-RU" sz="2000" b="1" i="1" dirty="0" smtClean="0">
                <a:solidFill>
                  <a:srgbClr val="002060"/>
                </a:solidFill>
              </a:rPr>
              <a:t>совместную деятельность ребёнка и взрослого (воспитателя) «Ребёнок – предмет - взрослый».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4</a:t>
            </a:r>
            <a:r>
              <a:rPr lang="ru-RU" sz="2000" b="1" i="1" dirty="0" smtClean="0">
                <a:solidFill>
                  <a:srgbClr val="002060"/>
                </a:solidFill>
              </a:rPr>
              <a:t>. Проявление </a:t>
            </a:r>
            <a:r>
              <a:rPr lang="ru-RU" sz="2000" b="1" i="1" dirty="0">
                <a:solidFill>
                  <a:srgbClr val="002060"/>
                </a:solidFill>
              </a:rPr>
              <a:t>признательности и уважения к труду взрослых.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img1.liveinternet.ru/images/foto/c/0/apps/3/346/3346535_professii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19" y="2492896"/>
            <a:ext cx="1906327" cy="237496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67" y="302359"/>
            <a:ext cx="87129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00CC"/>
                </a:solidFill>
              </a:rPr>
              <a:t>Разработка проекта</a:t>
            </a:r>
            <a:r>
              <a:rPr lang="ru-RU" sz="2800" b="1" i="1" dirty="0" smtClean="0">
                <a:solidFill>
                  <a:srgbClr val="0000CC"/>
                </a:solidFill>
              </a:rPr>
              <a:t>: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1.</a:t>
            </a:r>
            <a:r>
              <a:rPr lang="ru-RU" sz="2000" b="1" i="1" u="sng" dirty="0" smtClean="0">
                <a:solidFill>
                  <a:srgbClr val="002060"/>
                </a:solidFill>
              </a:rPr>
              <a:t>Создать </a:t>
            </a:r>
            <a:r>
              <a:rPr lang="ru-RU" sz="2000" b="1" i="1" u="sng" dirty="0">
                <a:solidFill>
                  <a:srgbClr val="002060"/>
                </a:solidFill>
              </a:rPr>
              <a:t>развивающую среду:</a:t>
            </a:r>
            <a:endParaRPr lang="ru-RU" sz="2000" u="sng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-пополнить уголок «кухня». Внести атрибуты: фартуки, посуду, овощи, фрукты.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-внести дидактические и настольные игры: «Профессии»; «У кого что?»; </a:t>
            </a:r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>
                <a:solidFill>
                  <a:srgbClr val="002060"/>
                </a:solidFill>
              </a:rPr>
              <a:t>Кто что делает».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-пополнить библиотечку : К. Чуковский 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Федорино</a:t>
            </a:r>
            <a:r>
              <a:rPr lang="ru-RU" sz="2000" b="1" i="1" dirty="0" smtClean="0">
                <a:solidFill>
                  <a:srgbClr val="002060"/>
                </a:solidFill>
              </a:rPr>
              <a:t> горе</a:t>
            </a:r>
            <a:r>
              <a:rPr lang="ru-RU" sz="2000" b="1" i="1" dirty="0">
                <a:solidFill>
                  <a:srgbClr val="002060"/>
                </a:solidFill>
              </a:rPr>
              <a:t>».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2. </a:t>
            </a:r>
            <a:r>
              <a:rPr lang="ru-RU" sz="2000" b="1" i="1" u="sng" dirty="0">
                <a:solidFill>
                  <a:srgbClr val="002060"/>
                </a:solidFill>
              </a:rPr>
              <a:t>Организовать непосредственно образовательную деятельность:</a:t>
            </a:r>
            <a:endParaRPr lang="ru-RU" sz="2000" u="sng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</a:rPr>
              <a:t>Социально –личностное развитие, знакомство </a:t>
            </a:r>
            <a:r>
              <a:rPr lang="ru-RU" sz="2000" b="1" i="1" dirty="0" smtClean="0">
                <a:solidFill>
                  <a:srgbClr val="002060"/>
                </a:solidFill>
              </a:rPr>
              <a:t>с профессией </a:t>
            </a:r>
            <a:r>
              <a:rPr lang="ru-RU" sz="2000" b="1" i="1" dirty="0">
                <a:solidFill>
                  <a:srgbClr val="002060"/>
                </a:solidFill>
              </a:rPr>
              <a:t>повар.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</a:rPr>
              <a:t>Речевое развитие –рассматривание картины повар.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</a:rPr>
              <a:t>Продуктивная деятельность (рисование), «Укрась тарелочку</a:t>
            </a:r>
            <a:r>
              <a:rPr lang="ru-RU" sz="2000" b="1" i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3. </a:t>
            </a:r>
            <a:r>
              <a:rPr lang="ru-RU" sz="2000" b="1" i="1" u="sng" dirty="0">
                <a:solidFill>
                  <a:srgbClr val="002060"/>
                </a:solidFill>
              </a:rPr>
              <a:t>Совместная деятельность воспитателя с детьми:</a:t>
            </a:r>
            <a:endParaRPr lang="ru-RU" sz="2000" u="sng" dirty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-</a:t>
            </a:r>
            <a:r>
              <a:rPr lang="ru-RU" sz="2000" b="1" i="1" dirty="0">
                <a:solidFill>
                  <a:srgbClr val="002060"/>
                </a:solidFill>
              </a:rPr>
              <a:t>беседа о </a:t>
            </a:r>
            <a:r>
              <a:rPr lang="ru-RU" sz="2000" b="1" i="1" dirty="0" smtClean="0">
                <a:solidFill>
                  <a:srgbClr val="002060"/>
                </a:solidFill>
              </a:rPr>
              <a:t>поваре;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-рассматривание картин, </a:t>
            </a:r>
            <a:r>
              <a:rPr lang="ru-RU" sz="2000" b="1" i="1" dirty="0" smtClean="0">
                <a:solidFill>
                  <a:srgbClr val="002060"/>
                </a:solidFill>
              </a:rPr>
              <a:t>иллюстраций;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-чтение художественной </a:t>
            </a:r>
            <a:r>
              <a:rPr lang="ru-RU" sz="2000" b="1" i="1" dirty="0" smtClean="0">
                <a:solidFill>
                  <a:srgbClr val="002060"/>
                </a:solidFill>
              </a:rPr>
              <a:t>литературы;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-дидактические и настольные </a:t>
            </a:r>
            <a:r>
              <a:rPr lang="ru-RU" sz="2000" b="1" i="1" dirty="0" smtClean="0">
                <a:solidFill>
                  <a:srgbClr val="002060"/>
                </a:solidFill>
              </a:rPr>
              <a:t>игры;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-игры</a:t>
            </a:r>
            <a:r>
              <a:rPr lang="ru-RU" sz="2000" b="1" i="1" dirty="0">
                <a:solidFill>
                  <a:srgbClr val="002060"/>
                </a:solidFill>
              </a:rPr>
              <a:t>: «Готовим борщ», «Готовим компот для куклы Кати</a:t>
            </a:r>
            <a:r>
              <a:rPr lang="ru-RU" sz="2000" b="1" i="1" dirty="0" smtClean="0">
                <a:solidFill>
                  <a:srgbClr val="002060"/>
                </a:solidFill>
              </a:rPr>
              <a:t>»;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-пальчиковые игры « Салат», «Капуста</a:t>
            </a:r>
            <a:r>
              <a:rPr lang="ru-RU" sz="2000" b="1" i="1" dirty="0" smtClean="0">
                <a:solidFill>
                  <a:srgbClr val="002060"/>
                </a:solidFill>
              </a:rPr>
              <a:t>»;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-беседа </a:t>
            </a:r>
            <a:r>
              <a:rPr lang="ru-RU" sz="2000" b="1" i="1" dirty="0" smtClean="0">
                <a:solidFill>
                  <a:srgbClr val="002060"/>
                </a:solidFill>
              </a:rPr>
              <a:t>о овощах и фруктах.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46" y="387118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00CC"/>
                </a:solidFill>
              </a:rPr>
              <a:t>Чтение художественной литературы</a:t>
            </a:r>
            <a:endParaRPr lang="ru-RU" sz="4400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10" y="1856690"/>
            <a:ext cx="3315928" cy="4384713"/>
          </a:xfrm>
          <a:prstGeom prst="rect">
            <a:avLst/>
          </a:prstGeom>
          <a:ln>
            <a:noFill/>
          </a:ln>
          <a:effectLst>
            <a:glow rad="101600">
              <a:srgbClr val="00CC0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6690"/>
            <a:ext cx="3437777" cy="4384713"/>
          </a:xfrm>
          <a:prstGeom prst="rect">
            <a:avLst/>
          </a:prstGeom>
          <a:noFill/>
          <a:ln>
            <a:noFill/>
          </a:ln>
          <a:effectLst>
            <a:glow rad="101600">
              <a:srgbClr val="00CC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310" y="260648"/>
            <a:ext cx="88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00CC"/>
                </a:solidFill>
              </a:rPr>
              <a:t>Пальчиковая гимнастика при ознакомлении с профессией повар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8496"/>
            <a:ext cx="3617964" cy="2700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://cs540100.vk.me/c540103/v540103826/54cee/Y2q_7E8Bd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6" y="1343919"/>
            <a:ext cx="3944937" cy="2629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uslide.ru/images/10/16208/960/im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43" y="3861048"/>
            <a:ext cx="3540879" cy="2655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883" y="33265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CC"/>
                </a:solidFill>
              </a:rPr>
              <a:t>Художественное </a:t>
            </a:r>
            <a:r>
              <a:rPr lang="ru-RU" sz="3200" b="1" i="1" dirty="0" smtClean="0">
                <a:solidFill>
                  <a:srgbClr val="0000CC"/>
                </a:solidFill>
              </a:rPr>
              <a:t>творчество </a:t>
            </a:r>
          </a:p>
          <a:p>
            <a:pPr algn="ctr"/>
            <a:r>
              <a:rPr lang="ru-RU" sz="3200" b="1" i="1" dirty="0" smtClean="0">
                <a:solidFill>
                  <a:srgbClr val="0000CC"/>
                </a:solidFill>
              </a:rPr>
              <a:t>раскрашивание </a:t>
            </a:r>
            <a:r>
              <a:rPr lang="ru-RU" sz="3200" b="1" i="1" dirty="0">
                <a:solidFill>
                  <a:srgbClr val="0000CC"/>
                </a:solidFill>
              </a:rPr>
              <a:t>праздничных тарелочек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1027" name="Picture 3" descr="C:\Вагиф\Рабочий стол\8 гр детский сад 227\фото гр 8\20161118_130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816424" cy="22898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агиф\Рабочий стол\8 гр детский сад 227\фото гр 8\20161118_13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536060" cy="272163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laying-field.ru/img/2015/052212/13132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88" y="1409874"/>
            <a:ext cx="1977715" cy="1977715"/>
          </a:xfrm>
          <a:prstGeom prst="ellipse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00.img.avito.st/640x480/2384199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4537513"/>
            <a:ext cx="2700073" cy="1802085"/>
          </a:xfrm>
          <a:prstGeom prst="ellipse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1012</Words>
  <Application>Microsoft Office PowerPoint</Application>
  <PresentationFormat>Экран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RePack by Diakov</cp:lastModifiedBy>
  <cp:revision>76</cp:revision>
  <dcterms:created xsi:type="dcterms:W3CDTF">2015-06-08T18:48:36Z</dcterms:created>
  <dcterms:modified xsi:type="dcterms:W3CDTF">2016-11-23T13:05:05Z</dcterms:modified>
</cp:coreProperties>
</file>