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8" r:id="rId4"/>
    <p:sldId id="267" r:id="rId5"/>
    <p:sldId id="271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72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65042-640F-408A-9527-B9097AA5FDF1}" v="505" dt="2021-12-12T14:31:52.778"/>
    <p1510:client id="{FFB16D53-BFFD-4490-9212-21A10B9FF1F8}" v="3" dt="2021-12-12T14:39:1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xmlns="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0F1A366-77A1-4F69-AC92-4405EA64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78971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ED105-B76B-4C8A-8FB9-062FC097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Постройка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конструктора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Кошкин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дом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pic>
        <p:nvPicPr>
          <p:cNvPr id="5" name="Рисунок 5" descr="Изображение выглядит как человек, внутренний, ребено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C5208AB-0B4B-4EF6-B39F-4CA02D634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DCD1E66-C16E-4FC4-BC80-0E148923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 r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нутренний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9E0ABA8-D65F-4705-804C-99F3E2011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r="-5" b="-5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E9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137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утренний, челове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A89DA6E-2594-4B94-AEA9-98D0957F4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4575" y="1844675"/>
            <a:ext cx="3321050" cy="4449763"/>
          </a:xfrm>
        </p:spPr>
      </p:pic>
      <p:pic>
        <p:nvPicPr>
          <p:cNvPr id="5" name="Рисунок 5" descr="Изображение выглядит как человек, внутренний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42BD8C7-E0B8-482D-8B05-565B1E6D037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33888" y="1844675"/>
            <a:ext cx="3321050" cy="4449763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5090555-1F21-4111-980B-25EC11DD2380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23200" y="1844675"/>
            <a:ext cx="3321050" cy="44497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14288-91AB-4E67-88A9-15C10275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latin typeface="+mj-lt"/>
                <a:ea typeface="+mj-ea"/>
                <a:cs typeface="+mj-cs"/>
              </a:rPr>
              <a:t>Викторина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: "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Угадай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по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рисунку</a:t>
            </a:r>
            <a:r>
              <a:rPr lang="en-US" sz="4800" dirty="0"/>
              <a:t> </a:t>
            </a:r>
            <a:r>
              <a:rPr lang="en-US" sz="4800" dirty="0" err="1"/>
              <a:t>героя</a:t>
            </a:r>
            <a:r>
              <a:rPr lang="en-US" sz="4800" dirty="0"/>
              <a:t>"</a:t>
            </a:r>
            <a:endParaRPr lang="en-US" sz="4800" kern="1200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9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93F48-5CB2-415F-99BB-42C32AC0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Инсц</a:t>
            </a:r>
            <a:r>
              <a:rPr lang="ru-RU" sz="4000" dirty="0">
                <a:solidFill>
                  <a:srgbClr val="FFFFFF"/>
                </a:solidFill>
                <a:cs typeface="Calibri Light"/>
              </a:rPr>
              <a:t>е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н</a:t>
            </a:r>
            <a:r>
              <a:rPr lang="ru-RU" sz="4000" dirty="0">
                <a:solidFill>
                  <a:srgbClr val="FFFFFF"/>
                </a:solidFill>
                <a:cs typeface="Calibri Light"/>
              </a:rPr>
              <a:t>и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ровка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сказки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о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глупом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мышонке</a:t>
            </a:r>
            <a:endParaRPr lang="en-US" sz="4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6" name="Рисунок 6" descr="Изображение выглядит как пол, внутренний, спальня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1B9A987-EBFA-49B0-9EA7-1A40C1E0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пол, стол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1413BA32-2C7E-48F5-ACC8-E90557D5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Рисунок 5" descr="Изображение выглядит как пол, внутренний, человек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DBC71C2A-8FBA-4728-95F5-5D832BDCA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r="-2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утренний, человек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3F4809F-9C20-48EE-8E15-012E1148E1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утренний, пол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851FC0E-FDF3-4FFE-B326-331C3BEBB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 r="-2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32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C1A604-D501-435B-9EB6-680E82AF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Инсц</a:t>
            </a:r>
            <a: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ровка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сказки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умном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мышонке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5" descr="Изображение выглядит как внутренний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5AFA1C5-52F9-4A09-8DD6-3AF9B1856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пол, человек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D1DFC35-628D-4757-9819-B13847870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пол, внутренн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0F1AB75-F86D-4C37-A2DB-F6AB681E2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7" descr="Изображение выглядит как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29ED77EF-A5BC-48D8-8F4C-CD02AEBF6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FF1850-8D1E-4E84-BD9E-F2E906958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86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E4487-6037-46A9-989E-2DDACE57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32761-7026-4540-9EBF-484ED29F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15689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Произведения С.Я. Маршака праздником входят в каждый дом для детей любого поколения, разгоняют грусть и тоску, вызывают улыбку и смех. Они знакомы нашим детям, нам самим, нашим мамам и папам и даже более старшему поколению. Вероятно, потому, что они как-то по-особенному, «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по-маршаковски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» передают народные мотивы, насквозь пронизанные живой речью и знакомыми с младенчества сказочными историями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41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804E0-5D74-45A1-9622-C553BFF6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Smiling Face with No Fill">
            <a:extLst>
              <a:ext uri="{FF2B5EF4-FFF2-40B4-BE49-F238E27FC236}">
                <a16:creationId xmlns:a16="http://schemas.microsoft.com/office/drawing/2014/main" xmlns="" id="{DFE9B870-4BCF-4D1E-84A9-53D3A9411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16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E480F-0DF3-4846-A7E3-690A3A46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cs typeface="Calibri Light"/>
              </a:rPr>
              <a:t>Знакомство с творчеством С.Я. Маршака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7E92D-1D15-4E32-9590-81BAA7A0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ea typeface="+mn-lt"/>
                <a:cs typeface="+mn-lt"/>
              </a:rPr>
              <a:t>Нет такого человека, которому было бы неизвестно имя Самуила Яковлевича Маршака. Произведения этого талантливого поэта и драматурга навсегда откладываются в памяти любого, кто хоть однажды их услышал. На его стихах росло не одно поколение. Благодаря простой рифме и лёгкому слову, его сказки, пьесы и стихи находят живой отклик у детей любого возраста.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049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CC2FFE4-1D3F-4F10-9F75-56439D7D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4EAB0-50D0-4022-8208-54C6529B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556863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Книги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ru-RU" sz="6000" dirty="0">
                <a:solidFill>
                  <a:schemeClr val="bg1"/>
                </a:solidFill>
              </a:rPr>
              <a:t/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С.Я. </a:t>
            </a:r>
            <a:r>
              <a:rPr lang="en-US" sz="6000" dirty="0" err="1">
                <a:solidFill>
                  <a:schemeClr val="bg1"/>
                </a:solidFill>
              </a:rPr>
              <a:t>Маршака</a:t>
            </a:r>
            <a:r>
              <a:rPr lang="en-US" sz="6000" dirty="0">
                <a:solidFill>
                  <a:schemeClr val="bg1"/>
                </a:solidFill>
              </a:rPr>
              <a:t> в </a:t>
            </a:r>
            <a:r>
              <a:rPr lang="en-US" sz="6000" dirty="0" err="1">
                <a:solidFill>
                  <a:schemeClr val="bg1"/>
                </a:solidFill>
              </a:rPr>
              <a:t>нашем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уголке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08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E4487-6037-46A9-989E-2DDACE57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32761-7026-4540-9EBF-484ED29F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Творчество Маршака – философия жизни</a:t>
            </a:r>
            <a:r>
              <a:rPr lang="ru-RU" sz="2000" dirty="0">
                <a:ea typeface="+mn-lt"/>
                <a:cs typeface="+mn-lt"/>
              </a:rPr>
              <a:t/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Его сказка, часто не выдумка, а быль, хитро переплетённая с вымыслом. Его поэзия – не просто пересказ о событиях и делах, а целая философия. Они ненавязчиво рассказывают детям об окружающем мире, развивают фантазию и речь, чувства и разум, формируют нравственно-этические ценности. Передача этических моделей поведения в них осуществляется не с помощью абстрактных понятий, а через поступки настоящих героев, людей или животных, поведение которых очень важно для ребёнка</a:t>
            </a:r>
            <a:r>
              <a:rPr lang="ru-RU" sz="2000" dirty="0">
                <a:ea typeface="+mn-lt"/>
                <a:cs typeface="+mn-lt"/>
              </a:rPr>
              <a:t/>
            </a:r>
            <a:br>
              <a:rPr lang="ru-RU" sz="2000" dirty="0">
                <a:ea typeface="+mn-lt"/>
                <a:cs typeface="+mn-lt"/>
              </a:rPr>
            </a:br>
            <a:r>
              <a:rPr lang="ru-RU" sz="1600" dirty="0">
                <a:ea typeface="+mn-lt"/>
                <a:cs typeface="+mn-lt"/>
              </a:rPr>
              <a:t/>
            </a:r>
            <a:br>
              <a:rPr lang="ru-RU" sz="1600" dirty="0">
                <a:ea typeface="+mn-lt"/>
                <a:cs typeface="+mn-lt"/>
              </a:rPr>
            </a:b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08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F37157B-734F-4AE5-92CE-77DB3492B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4484" y="3471240"/>
            <a:ext cx="2354490" cy="3133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D5EB90-38B7-464B-9D86-9F6B9340704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76572" y="168717"/>
            <a:ext cx="2346360" cy="3133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FC23E7-1B95-4586-8DAD-9314AF78FC4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29442" y="168717"/>
            <a:ext cx="2070026" cy="3133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6C272B-1CD0-42EB-8C33-21A2F5A1571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6728" y="3471138"/>
            <a:ext cx="2415025" cy="31975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16403C-9CB2-44E8-88E3-23B7CFBB74A6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19462" y="168717"/>
            <a:ext cx="2350600" cy="31337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D69DB9-F8B7-44C5-8789-852386875F8C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79508" y="3491782"/>
            <a:ext cx="2354490" cy="3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59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1279F-5CC5-4598-9585-41A592C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latin typeface="+mj-lt"/>
                <a:ea typeface="+mj-ea"/>
                <a:cs typeface="+mj-cs"/>
              </a:rPr>
              <a:t>Рассматривание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/>
              <a:t>иллюстраций</a:t>
            </a:r>
            <a:endParaRPr lang="en-US" sz="6000" kern="1200" dirty="0" err="1">
              <a:latin typeface="+mj-lt"/>
              <a:cs typeface="Calibri Light"/>
            </a:endParaRPr>
          </a:p>
        </p:txBody>
      </p:sp>
      <p:pic>
        <p:nvPicPr>
          <p:cNvPr id="6" name="Рисунок 6" descr="Изображение выглядит как текст, человек, ребен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326C8B9-AE64-4411-8EDF-64F1EC0B1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малыш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973F742A-FACD-4752-96B4-3A135C978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r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ребенок, внутрен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5FC5879-4F05-4BED-A832-EACED271C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/>
          <a:srcRect r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7BB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5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410FB-D747-4CB3-929E-6ADFE015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6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ребенок, мальчи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6D57661-FB3D-4D3C-A04F-E7FCD6C4939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3392" y="2642616"/>
            <a:ext cx="4807712" cy="3605784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ол, человек, мальчи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C550A0A-2B9B-49C3-9CB6-726B460A4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657848" y="2642616"/>
            <a:ext cx="4807712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42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CF54AB7-BB5E-4612-B6EA-6315F57F8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03288" y="1844675"/>
            <a:ext cx="3319463" cy="444976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CA95E96-DCBC-4768-8F2E-712C90BF4FE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94188" y="1844675"/>
            <a:ext cx="3354388" cy="4449763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закрытый, другой, множе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D68AB4C-18E4-4E8A-B3CC-EB7E7957EA7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20013" y="1844675"/>
            <a:ext cx="3567113" cy="44497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4691A-C81C-49CD-9420-BF2F8791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 err="1">
                <a:latin typeface="+mj-lt"/>
                <a:ea typeface="+mj-ea"/>
                <a:cs typeface="+mj-cs"/>
              </a:rPr>
              <a:t>Раскраски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и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рисунки</a:t>
            </a:r>
            <a:r>
              <a:rPr lang="en-US" sz="5200" dirty="0"/>
              <a:t> </a:t>
            </a:r>
            <a:r>
              <a:rPr lang="en-US" sz="5200" dirty="0" err="1"/>
              <a:t>по</a:t>
            </a:r>
            <a:r>
              <a:rPr lang="en-US" sz="5200" dirty="0"/>
              <a:t> </a:t>
            </a:r>
            <a:r>
              <a:rPr lang="en-US" sz="5200" dirty="0" err="1"/>
              <a:t>произведениям</a:t>
            </a:r>
            <a:r>
              <a:rPr lang="en-US" sz="5200" dirty="0"/>
              <a:t> 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С.Я.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Маршака</a:t>
            </a:r>
            <a:endParaRPr lang="en-US" sz="5200" kern="1200" dirty="0" err="1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13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21DE831-4BB0-4C52-80C4-6F2B850E2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38200" y="1846263"/>
            <a:ext cx="1568450" cy="2260600"/>
          </a:xfrm>
        </p:spPr>
      </p:pic>
      <p:pic>
        <p:nvPicPr>
          <p:cNvPr id="10" name="Рисунок 10" descr="Изображение выглядит как текст, конве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DAA9602-4794-47CD-BE88-B1C851D3E73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4178300"/>
            <a:ext cx="1568450" cy="211455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FF11B09-60C2-42F1-9FEE-014F8DAF648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78088" y="1846263"/>
            <a:ext cx="2060575" cy="1438275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7D3AC14-F287-4096-8279-8A13B1D524A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78088" y="3355975"/>
            <a:ext cx="2060575" cy="2935288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цветной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5BCD0E7-796F-4310-88E3-3F96184E1224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10100" y="1846263"/>
            <a:ext cx="3227388" cy="2232025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B9E2AD2-5D85-4206-8A8A-6468A3CB7F52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0100" y="4149725"/>
            <a:ext cx="3227388" cy="2141538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632F815-1A25-44A4-B7DE-F818984E296E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10513" y="1846263"/>
            <a:ext cx="3440113" cy="44465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D2A9B-2512-47D5-B2D1-C35D07BB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Совместное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творчество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детей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родителей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40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141</Words>
  <Application>Microsoft Office PowerPoint</Application>
  <PresentationFormat>Произвольный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Знакомство с творчеством С.Я. Маршака</vt:lpstr>
      <vt:lpstr>Книги  С.Я. Маршака в нашем уголке</vt:lpstr>
      <vt:lpstr>Слайд 4</vt:lpstr>
      <vt:lpstr>Слайд 5</vt:lpstr>
      <vt:lpstr>Рассматривание иллюстраций</vt:lpstr>
      <vt:lpstr>Слайд 7</vt:lpstr>
      <vt:lpstr>Раскраски и рисунки по произведениям С.Я. Маршака</vt:lpstr>
      <vt:lpstr>Совместное творчество детей и родителей</vt:lpstr>
      <vt:lpstr>Постройка из конструктора "Кошкин дом"</vt:lpstr>
      <vt:lpstr>Викторина: "Угадай по рисунку героя"</vt:lpstr>
      <vt:lpstr>Инсценировка сказки о глупом мышонке</vt:lpstr>
      <vt:lpstr>Инсценировка сказки об умном мышонке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пк</cp:lastModifiedBy>
  <cp:revision>195</cp:revision>
  <dcterms:created xsi:type="dcterms:W3CDTF">2021-12-12T13:29:17Z</dcterms:created>
  <dcterms:modified xsi:type="dcterms:W3CDTF">2023-02-08T10:29:01Z</dcterms:modified>
</cp:coreProperties>
</file>