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5" r:id="rId3"/>
    <p:sldId id="275" r:id="rId4"/>
    <p:sldId id="277" r:id="rId5"/>
    <p:sldId id="278" r:id="rId6"/>
    <p:sldId id="285" r:id="rId7"/>
    <p:sldId id="286" r:id="rId8"/>
    <p:sldId id="287" r:id="rId9"/>
    <p:sldId id="280" r:id="rId10"/>
    <p:sldId id="288" r:id="rId11"/>
    <p:sldId id="289" r:id="rId12"/>
    <p:sldId id="290" r:id="rId13"/>
    <p:sldId id="291" r:id="rId14"/>
    <p:sldId id="292" r:id="rId15"/>
    <p:sldId id="281" r:id="rId16"/>
    <p:sldId id="294" r:id="rId17"/>
    <p:sldId id="282" r:id="rId18"/>
    <p:sldId id="283" r:id="rId19"/>
    <p:sldId id="256" r:id="rId20"/>
    <p:sldId id="257" r:id="rId21"/>
    <p:sldId id="296" r:id="rId22"/>
    <p:sldId id="258" r:id="rId23"/>
    <p:sldId id="273" r:id="rId24"/>
    <p:sldId id="271" r:id="rId25"/>
    <p:sldId id="297" r:id="rId26"/>
    <p:sldId id="262" r:id="rId27"/>
    <p:sldId id="261" r:id="rId28"/>
    <p:sldId id="298" r:id="rId29"/>
    <p:sldId id="299" r:id="rId30"/>
    <p:sldId id="300" r:id="rId31"/>
    <p:sldId id="301" r:id="rId32"/>
    <p:sldId id="302" r:id="rId33"/>
    <p:sldId id="27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80F9E-980E-4A6C-93C5-40F4D5D4C2D8}" v="1075" dt="2022-04-24T11:12:06.291"/>
    <p1510:client id="{D328073D-7844-4ABB-ACE4-4912F32A91E8}" v="150" dt="2022-04-23T14:04:19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B15D3B-3D28-20B6-1856-E6F21EE7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EC8D-1CBA-4BBD-9716-AA31AAFA664C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2E9B05-E046-1DF9-6B0A-C02E040F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EA9F6F-3FE4-FE4F-380C-BEEF0E5F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E3683-CB3C-44B3-BE07-A82F0042916C}" type="slidenum">
              <a:rPr lang="ru-RU" altLang="sk-SK"/>
              <a:pPr/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xmlns="" val="281388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0D233A-8EEB-D1BF-FA46-248BB72C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2D42-7AEA-415E-B926-6E2A15E651D7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5D47FC-57F7-0CCA-77A2-03722CF5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25C058-58FF-05A8-226A-962AFD11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F447B-A4DD-451C-8ECF-41659B71E87B}" type="slidenum">
              <a:rPr lang="ru-RU" altLang="sk-SK"/>
              <a:pPr/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xmlns="" val="273252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6C5228-C472-906E-5449-39193F1A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645E-A904-4715-A0FD-0097E495CB9E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3A903F-8D6E-1239-747C-3579D1E2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BCDF60-8AFE-B5FB-CF1E-99067D5C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EAAB2-48C6-499C-A0D8-40199D884C1A}" type="slidenum">
              <a:rPr lang="ru-RU" altLang="sk-SK"/>
              <a:pPr/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xmlns="" val="99831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2BB5CE-5F4C-F0CE-5763-7FE81BD7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8D19-38FF-4F57-8923-08F08C5CE27A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003572-C8F2-AB2A-4A3B-ED191A96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F5B92A-13A9-6C34-12C1-E8F87FEF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FD8EF-A07B-4D60-888E-F347E009C98D}" type="slidenum">
              <a:rPr lang="ru-RU" altLang="sk-SK"/>
              <a:pPr/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xmlns="" val="403943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AFDF2C-0F94-1E37-964D-5F689942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2117-CF38-4266-B6C8-4B52BEED78A2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265081-F16B-A887-9892-BD1C06E3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D047B6-B50A-EA8E-C5C9-F73165C3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40324-5092-4EFC-AECB-8D0950D771CC}" type="slidenum">
              <a:rPr lang="ru-RU" altLang="sk-SK"/>
              <a:pPr/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xmlns="" val="304793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B496E6B2-5CC7-6264-F6A6-4298162E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C88A-EAA8-4E0E-8ACC-FF4800C627C6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AB6FDCB2-4D8A-CED4-228D-A71821BF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C931884-93AF-AA26-6F78-75F0429B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EB0F-FBE3-4EBF-AD84-1AB8AB4CE070}" type="slidenum">
              <a:rPr lang="ru-RU" altLang="sk-SK"/>
              <a:pPr/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xmlns="" val="228779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2417FF70-2908-2A07-4C86-150339B0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314B-72DF-419F-8A6C-8D3468F22FF7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59B3DBD3-7637-B006-7480-E2A04711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BF3A7090-F026-F2F0-B8E6-145B81F9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4793C-0D59-4817-AB1B-1660D2C36372}" type="slidenum">
              <a:rPr lang="ru-RU" altLang="sk-SK"/>
              <a:pPr/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xmlns="" val="11603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828D177F-8E41-1E1D-8579-9FAA9977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A13C-84DC-4F5E-8397-89074A6F76AE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242CAEE7-A3B2-F9AE-0F08-60D6F7D9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B5AA896E-AC0B-3715-8444-C68F705F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6A3E0-B0A8-4A85-B5BD-4D046F83188D}" type="slidenum">
              <a:rPr lang="ru-RU" altLang="sk-SK"/>
              <a:pPr/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xmlns="" val="258754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F7B2DE89-70EB-1B6A-46F9-290D12E3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3BF8-0295-4EF4-B2E5-57A540721431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BB05A80C-72D2-BE1F-6760-185BF328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863C4AEC-F73C-FD2E-7CB2-D1C7B204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5D021-E4AA-4BCA-9727-D739014C3948}" type="slidenum">
              <a:rPr lang="ru-RU" altLang="sk-SK"/>
              <a:pPr/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xmlns="" val="319970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902DCCB1-BE1A-E258-750B-331B9B8A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DC6A-0B33-4512-98EA-BDC2881A898E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011C859-A6D4-7349-EA49-CEC4C2D0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48D421A-C533-1991-F888-2D4FB4F2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486F7-F983-4D4F-84A4-CCD9604A1CA9}" type="slidenum">
              <a:rPr lang="ru-RU" altLang="sk-SK"/>
              <a:pPr/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xmlns="" val="287478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A82E61F2-EE87-801C-39D9-B30BB44F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5D5C-30D5-4119-A0BE-7C1325FB1295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32644D11-00F4-EE47-81DE-4CD1C866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ACE9839E-021C-AD1C-0779-0FF767B4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EA7F1-FD4A-45B8-A5B0-CE2044B36418}" type="slidenum">
              <a:rPr lang="ru-RU" altLang="sk-SK"/>
              <a:pPr/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xmlns="" val="237279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DE4CF870-EF90-9908-27CD-D02FA578BE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sk-SK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EA2B71FC-7900-611C-8D57-82A7819139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sk-SK"/>
              <a:t>Образец текста</a:t>
            </a:r>
          </a:p>
          <a:p>
            <a:pPr lvl="1"/>
            <a:r>
              <a:rPr lang="ru-RU" altLang="sk-SK"/>
              <a:t>Второй уровень</a:t>
            </a:r>
          </a:p>
          <a:p>
            <a:pPr lvl="2"/>
            <a:r>
              <a:rPr lang="ru-RU" altLang="sk-SK"/>
              <a:t>Третий уровень</a:t>
            </a:r>
          </a:p>
          <a:p>
            <a:pPr lvl="3"/>
            <a:r>
              <a:rPr lang="ru-RU" altLang="sk-SK"/>
              <a:t>Четвертый уровень</a:t>
            </a:r>
          </a:p>
          <a:p>
            <a:pPr lvl="4"/>
            <a:r>
              <a:rPr lang="ru-RU" altLang="sk-SK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6B47B0-C2AE-6684-88A3-AEA27424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73D3BA-2BC3-40CB-9CFB-CE091C4B4C56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E45886-1DA5-7925-4D13-DC8E5EB4D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6BB0C4-A554-CC97-BF41-52DD0DC0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1AEB3D6-5FE4-4058-B322-EE1FC30DAFA4}" type="slidenum">
              <a:rPr lang="ru-RU" altLang="sk-SK"/>
              <a:pPr/>
              <a:t>‹#›</a:t>
            </a:fld>
            <a:endParaRPr lang="ru-RU" altLang="sk-SK"/>
          </a:p>
        </p:txBody>
      </p:sp>
      <p:pic>
        <p:nvPicPr>
          <p:cNvPr id="1031" name="Рисунок 6" descr="ладонь.png">
            <a:extLst>
              <a:ext uri="{FF2B5EF4-FFF2-40B4-BE49-F238E27FC236}">
                <a16:creationId xmlns="" xmlns:a16="http://schemas.microsoft.com/office/drawing/2014/main" id="{A8644B60-7FEA-28BE-2E41-C24F7584B4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14001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="" xmlns:a16="http://schemas.microsoft.com/office/drawing/2014/main" id="{3E458A92-4640-B343-E1F5-FF57D1B84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692150"/>
            <a:ext cx="80184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sk-SK" sz="3200" b="1">
                <a:solidFill>
                  <a:srgbClr val="7030A0"/>
                </a:solidFill>
              </a:rPr>
              <a:t>Знакомство с современным </a:t>
            </a:r>
          </a:p>
          <a:p>
            <a:pPr algn="ctr" eaLnBrk="1" hangingPunct="1"/>
            <a:r>
              <a:rPr lang="ru-RU" altLang="sk-SK" sz="3200" b="1">
                <a:solidFill>
                  <a:srgbClr val="7030A0"/>
                </a:solidFill>
              </a:rPr>
              <a:t>декоративно-прикладным искусством</a:t>
            </a:r>
          </a:p>
          <a:p>
            <a:pPr algn="ctr" eaLnBrk="1" hangingPunct="1"/>
            <a:r>
              <a:rPr lang="ru-RU" altLang="sk-SK" sz="3200" b="1">
                <a:solidFill>
                  <a:srgbClr val="7030A0"/>
                </a:solidFill>
              </a:rPr>
              <a:t> «Витраж»</a:t>
            </a:r>
          </a:p>
          <a:p>
            <a:pPr algn="ctr" eaLnBrk="1" hangingPunct="1"/>
            <a:endParaRPr lang="ru-RU" altLang="sk-SK" sz="3600"/>
          </a:p>
          <a:p>
            <a:pPr algn="ctr" eaLnBrk="1" hangingPunct="1"/>
            <a:r>
              <a:rPr lang="ru-RU" altLang="sk-SK" sz="2400"/>
              <a:t>Средняя группа</a:t>
            </a:r>
          </a:p>
        </p:txBody>
      </p:sp>
      <p:sp>
        <p:nvSpPr>
          <p:cNvPr id="3075" name="TextBox 7">
            <a:extLst>
              <a:ext uri="{FF2B5EF4-FFF2-40B4-BE49-F238E27FC236}">
                <a16:creationId xmlns="" xmlns:a16="http://schemas.microsoft.com/office/drawing/2014/main" id="{335B3DAB-1A1E-47D5-887D-468DF1CB0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724400"/>
            <a:ext cx="3455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sk-SK" b="1"/>
              <a:t>Подготовили:</a:t>
            </a:r>
            <a:r>
              <a:rPr lang="ru-RU" altLang="sk-SK"/>
              <a:t> Ковалёва Л.А.</a:t>
            </a:r>
          </a:p>
          <a:p>
            <a:pPr eaLnBrk="1" hangingPunct="1"/>
            <a:r>
              <a:rPr lang="ru-RU" altLang="sk-SK"/>
              <a:t>                          Оруджова Э.Э.</a:t>
            </a:r>
          </a:p>
        </p:txBody>
      </p:sp>
      <p:pic>
        <p:nvPicPr>
          <p:cNvPr id="2" name="Рисунок 2" descr="Изображение выглядит как растение, цветной, ткань&#10;&#10;Автоматически созданное описание">
            <a:extLst>
              <a:ext uri="{FF2B5EF4-FFF2-40B4-BE49-F238E27FC236}">
                <a16:creationId xmlns="" xmlns:a16="http://schemas.microsoft.com/office/drawing/2014/main" id="{434307B0-64ED-F4A7-737B-80A58DA755DA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5590" y="2218802"/>
            <a:ext cx="2234273" cy="32630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>
            <a:extLst>
              <a:ext uri="{FF2B5EF4-FFF2-40B4-BE49-F238E27FC236}">
                <a16:creationId xmlns="" xmlns:a16="http://schemas.microsoft.com/office/drawing/2014/main" id="{C736EF13-06D9-2531-E94F-D59016C43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eaLnBrk="1" hangingPunct="1"/>
            <a:r>
              <a:rPr lang="ru-RU" altLang="sk-SK" b="1"/>
              <a:t>Накладной витраж </a:t>
            </a:r>
            <a:r>
              <a:rPr lang="ru-RU" altLang="sk-SK"/>
              <a:t>—                       получается по                                    </a:t>
            </a:r>
            <a:r>
              <a:rPr lang="ru-RU" altLang="sk-SK" b="1"/>
              <a:t> </a:t>
            </a:r>
            <a:r>
              <a:rPr lang="ru-RU" altLang="sk-SK"/>
              <a:t>технологии                                          </a:t>
            </a:r>
            <a:r>
              <a:rPr lang="ru-RU" altLang="sk-SK" b="1"/>
              <a:t> фьюзинга</a:t>
            </a:r>
            <a:r>
              <a:rPr lang="ru-RU" altLang="sk-SK"/>
              <a:t>,                                                   иногда</a:t>
            </a:r>
            <a:r>
              <a:rPr lang="ru-RU" altLang="sk-SK" b="1"/>
              <a:t>                                             </a:t>
            </a:r>
            <a:r>
              <a:rPr lang="ru-RU" altLang="sk-SK"/>
              <a:t>наклеиванием                                    </a:t>
            </a:r>
            <a:r>
              <a:rPr lang="ru-RU" altLang="sk-SK" b="1"/>
              <a:t> </a:t>
            </a:r>
            <a:r>
              <a:rPr lang="ru-RU" altLang="sk-SK"/>
              <a:t>элементов                                                            на основу. </a:t>
            </a:r>
          </a:p>
          <a:p>
            <a:pPr eaLnBrk="1" hangingPunct="1"/>
            <a:endParaRPr lang="ru-RU" altLang="sk-SK"/>
          </a:p>
        </p:txBody>
      </p:sp>
      <p:pic>
        <p:nvPicPr>
          <p:cNvPr id="12291" name="Picture 2" descr="C:\Users\Татьяна\Pictures\техника фьюзинг.jpg">
            <a:extLst>
              <a:ext uri="{FF2B5EF4-FFF2-40B4-BE49-F238E27FC236}">
                <a16:creationId xmlns="" xmlns:a16="http://schemas.microsoft.com/office/drawing/2014/main" id="{BA193070-2330-3E4F-F56D-4BEFB1A0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025" y="785813"/>
            <a:ext cx="4665663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>
            <a:extLst>
              <a:ext uri="{FF2B5EF4-FFF2-40B4-BE49-F238E27FC236}">
                <a16:creationId xmlns="" xmlns:a16="http://schemas.microsoft.com/office/drawing/2014/main" id="{41D26C8A-30E8-0A45-B909-2E2963317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42938"/>
          </a:xfrm>
        </p:spPr>
        <p:txBody>
          <a:bodyPr/>
          <a:lstStyle/>
          <a:p>
            <a:pPr eaLnBrk="1" hangingPunct="1"/>
            <a:r>
              <a:rPr lang="ru-RU" altLang="sk-SK"/>
              <a:t>Накладной витраж</a:t>
            </a:r>
          </a:p>
        </p:txBody>
      </p:sp>
      <p:pic>
        <p:nvPicPr>
          <p:cNvPr id="13315" name="Picture 3" descr="C:\Users\Татьяна\Pictures\ещё витраж.jpg">
            <a:extLst>
              <a:ext uri="{FF2B5EF4-FFF2-40B4-BE49-F238E27FC236}">
                <a16:creationId xmlns="" xmlns:a16="http://schemas.microsoft.com/office/drawing/2014/main" id="{32029B41-A445-7CE9-4491-CDE744B6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82867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>
            <a:extLst>
              <a:ext uri="{FF2B5EF4-FFF2-40B4-BE49-F238E27FC236}">
                <a16:creationId xmlns="" xmlns:a16="http://schemas.microsoft.com/office/drawing/2014/main" id="{01F4CF73-5F78-B2BE-DCD5-7AE5D8A6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1214437"/>
          </a:xfrm>
        </p:spPr>
        <p:txBody>
          <a:bodyPr/>
          <a:lstStyle/>
          <a:p>
            <a:pPr eaLnBrk="1" hangingPunct="1"/>
            <a:r>
              <a:rPr lang="ru-RU" altLang="sk-SK" b="1"/>
              <a:t>Расписной витраж</a:t>
            </a:r>
            <a:r>
              <a:rPr lang="ru-RU" altLang="sk-SK"/>
              <a:t> — на поверхность стекла наносится рисунок прозрачными красками.</a:t>
            </a:r>
          </a:p>
        </p:txBody>
      </p:sp>
      <p:pic>
        <p:nvPicPr>
          <p:cNvPr id="14339" name="Picture 4" descr="C:\Users\Татьяна\Pictures\пейзаж витраж.jpg">
            <a:extLst>
              <a:ext uri="{FF2B5EF4-FFF2-40B4-BE49-F238E27FC236}">
                <a16:creationId xmlns="" xmlns:a16="http://schemas.microsoft.com/office/drawing/2014/main" id="{0FE58E97-F3C7-0EF1-5F9F-75E41027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0"/>
            <a:ext cx="52720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="" xmlns:a16="http://schemas.microsoft.com/office/drawing/2014/main" id="{60E28FFF-2D8C-4DC4-1129-ED4A6A26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2143125"/>
          </a:xfrm>
        </p:spPr>
        <p:txBody>
          <a:bodyPr/>
          <a:lstStyle/>
          <a:p>
            <a:pPr eaLnBrk="1" hangingPunct="1"/>
            <a:r>
              <a:rPr lang="ru-RU" altLang="sk-SK" b="1"/>
              <a:t>Плёночный витраж</a:t>
            </a:r>
            <a:r>
              <a:rPr lang="ru-RU" altLang="sk-SK"/>
              <a:t> — на поверхность стекла наклеивается свинцовая лента и разноцветная самоклеющаяся пленка (английская технология). </a:t>
            </a:r>
          </a:p>
          <a:p>
            <a:pPr eaLnBrk="1" hangingPunct="1"/>
            <a:endParaRPr lang="ru-RU" altLang="sk-SK"/>
          </a:p>
        </p:txBody>
      </p:sp>
      <p:pic>
        <p:nvPicPr>
          <p:cNvPr id="15363" name="Picture 5" descr="C:\Users\Татьяна\Pictures\плёночный.jpg">
            <a:extLst>
              <a:ext uri="{FF2B5EF4-FFF2-40B4-BE49-F238E27FC236}">
                <a16:creationId xmlns="" xmlns:a16="http://schemas.microsoft.com/office/drawing/2014/main" id="{D92FB909-CB41-A76B-3C0D-03DD2EF39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6300"/>
            <a:ext cx="2643187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Users\Татьяна\Pictures\листья витражные.jpg">
            <a:extLst>
              <a:ext uri="{FF2B5EF4-FFF2-40B4-BE49-F238E27FC236}">
                <a16:creationId xmlns="" xmlns:a16="http://schemas.microsoft.com/office/drawing/2014/main" id="{15D8F4D3-037C-25DE-12EE-9A41E0667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62250"/>
            <a:ext cx="37861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>
            <a:extLst>
              <a:ext uri="{FF2B5EF4-FFF2-40B4-BE49-F238E27FC236}">
                <a16:creationId xmlns="" xmlns:a16="http://schemas.microsoft.com/office/drawing/2014/main" id="{88A2889A-E505-6665-F341-AB1BBD188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428625"/>
            <a:ext cx="8229600" cy="1357313"/>
          </a:xfrm>
        </p:spPr>
        <p:txBody>
          <a:bodyPr/>
          <a:lstStyle/>
          <a:p>
            <a:pPr eaLnBrk="1" hangingPunct="1"/>
            <a:r>
              <a:rPr lang="ru-RU" altLang="sk-SK" b="1"/>
              <a:t>Комбинированный</a:t>
            </a:r>
            <a:r>
              <a:rPr lang="ru-RU" altLang="sk-SK"/>
              <a:t>                                 витраж </a:t>
            </a:r>
          </a:p>
          <a:p>
            <a:pPr eaLnBrk="1" hangingPunct="1"/>
            <a:endParaRPr lang="ru-RU" altLang="sk-SK"/>
          </a:p>
        </p:txBody>
      </p:sp>
      <p:pic>
        <p:nvPicPr>
          <p:cNvPr id="16387" name="Picture 5" descr="C:\Users\Татьяна\Pictures\вит комбинирлв.jpg">
            <a:extLst>
              <a:ext uri="{FF2B5EF4-FFF2-40B4-BE49-F238E27FC236}">
                <a16:creationId xmlns="" xmlns:a16="http://schemas.microsoft.com/office/drawing/2014/main" id="{C00EB0DC-06B1-B187-FB60-CF70EADC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071563"/>
            <a:ext cx="5500688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~111_071">
            <a:extLst>
              <a:ext uri="{FF2B5EF4-FFF2-40B4-BE49-F238E27FC236}">
                <a16:creationId xmlns="" xmlns:a16="http://schemas.microsoft.com/office/drawing/2014/main" id="{ADF53989-F498-93F7-6682-BE0E9BCB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7338"/>
            <a:ext cx="2647950" cy="343693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img_prew">
            <a:extLst>
              <a:ext uri="{FF2B5EF4-FFF2-40B4-BE49-F238E27FC236}">
                <a16:creationId xmlns="" xmlns:a16="http://schemas.microsoft.com/office/drawing/2014/main" id="{F6EA53DF-7E98-789E-18AA-BF593DF8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2771775" cy="25257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p11">
            <a:extLst>
              <a:ext uri="{FF2B5EF4-FFF2-40B4-BE49-F238E27FC236}">
                <a16:creationId xmlns="" xmlns:a16="http://schemas.microsoft.com/office/drawing/2014/main" id="{61145E88-37F3-D09A-BD5F-CC9230732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2606675" cy="28082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p20">
            <a:extLst>
              <a:ext uri="{FF2B5EF4-FFF2-40B4-BE49-F238E27FC236}">
                <a16:creationId xmlns="" xmlns:a16="http://schemas.microsoft.com/office/drawing/2014/main" id="{88B45D41-6F7A-AD3E-40C0-D240120C4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2319337" cy="25209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д">
            <a:extLst>
              <a:ext uri="{FF2B5EF4-FFF2-40B4-BE49-F238E27FC236}">
                <a16:creationId xmlns="" xmlns:a16="http://schemas.microsoft.com/office/drawing/2014/main" id="{27305313-F7F8-53B2-9F63-237D5F88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998663" cy="26638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Rectangle 9">
            <a:extLst>
              <a:ext uri="{FF2B5EF4-FFF2-40B4-BE49-F238E27FC236}">
                <a16:creationId xmlns="" xmlns:a16="http://schemas.microsoft.com/office/drawing/2014/main" id="{7F0F500F-72AE-CEEC-3523-F26833BAC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ru-RU" sz="4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Современные витражи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>
            <a:extLst>
              <a:ext uri="{FF2B5EF4-FFF2-40B4-BE49-F238E27FC236}">
                <a16:creationId xmlns="" xmlns:a16="http://schemas.microsoft.com/office/drawing/2014/main" id="{FFD99714-B420-B30F-0477-62E1C704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222690BB-4AE9-43B5-A84F-D9FFFC20CB8F}" type="slidenum">
              <a:rPr lang="ru-RU" altLang="sk-SK">
                <a:solidFill>
                  <a:srgbClr val="898989"/>
                </a:solidFill>
                <a:latin typeface="Calibri" panose="020F0502020204030204" pitchFamily="34" charset="0"/>
              </a:rPr>
              <a:pPr algn="l" eaLnBrk="1" hangingPunct="1"/>
              <a:t>16</a:t>
            </a:fld>
            <a:endParaRPr lang="ru-RU" altLang="sk-SK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6F9474FC-CB71-62CE-5435-14BA56B6E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5257800" cy="1143000"/>
          </a:xfrm>
          <a:noFill/>
        </p:spPr>
        <p:txBody>
          <a:bodyPr anchor="t"/>
          <a:lstStyle/>
          <a:p>
            <a:r>
              <a:rPr lang="ru-RU" altLang="sk-SK"/>
              <a:t>Витражи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="" xmlns:a16="http://schemas.microsoft.com/office/drawing/2014/main" id="{85731C1D-F402-D98E-5939-429728E6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6" r="7474" b="6667"/>
          <a:stretch>
            <a:fillRect/>
          </a:stretch>
        </p:blipFill>
        <p:spPr bwMode="auto">
          <a:xfrm>
            <a:off x="533400" y="1676400"/>
            <a:ext cx="3806825" cy="48006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6">
            <a:extLst>
              <a:ext uri="{FF2B5EF4-FFF2-40B4-BE49-F238E27FC236}">
                <a16:creationId xmlns="" xmlns:a16="http://schemas.microsoft.com/office/drawing/2014/main" id="{0A01EF7F-0FD9-CFEE-B6BB-0B1E92429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91288"/>
            <a:ext cx="3135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sk-SK" b="1" i="1"/>
              <a:t>Витражный светильник.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="" xmlns:a16="http://schemas.microsoft.com/office/drawing/2014/main" id="{42DD5C0F-1F01-AF4A-4118-DDEE97136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48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b="1" i="1"/>
          </a:p>
        </p:txBody>
      </p:sp>
      <p:pic>
        <p:nvPicPr>
          <p:cNvPr id="18439" name="Picture 10" descr="1257344749_15">
            <a:extLst>
              <a:ext uri="{FF2B5EF4-FFF2-40B4-BE49-F238E27FC236}">
                <a16:creationId xmlns="" xmlns:a16="http://schemas.microsoft.com/office/drawing/2014/main" id="{2C8C861A-D5CF-5A3B-B4C5-39765DF7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54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1">
            <a:extLst>
              <a:ext uri="{FF2B5EF4-FFF2-40B4-BE49-F238E27FC236}">
                <a16:creationId xmlns="" xmlns:a16="http://schemas.microsoft.com/office/drawing/2014/main" id="{1102E3F5-BD0A-25EA-33B0-196E21E49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62050"/>
            <a:ext cx="32686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sk-SK" sz="1600" b="1" i="1"/>
              <a:t>Витраж и роспись по стеклу.</a:t>
            </a:r>
            <a:endParaRPr lang="ru-RU" altLang="sk-SK" b="1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="" xmlns:a16="http://schemas.microsoft.com/office/drawing/2014/main" id="{17FB8CAD-7DA0-5C0E-483E-B670118B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0"/>
            <a:ext cx="81375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Витраж</a:t>
            </a:r>
            <a:r>
              <a:rPr lang="ru-RU" sz="3200">
                <a:latin typeface="Arial" charset="0"/>
              </a:rPr>
              <a:t> может быть смонтирован в окне, двери, перегородке или представлен в виде самостоятельного панно. </a:t>
            </a:r>
          </a:p>
        </p:txBody>
      </p:sp>
      <p:pic>
        <p:nvPicPr>
          <p:cNvPr id="6151" name="Picture 7" descr="05">
            <a:extLst>
              <a:ext uri="{FF2B5EF4-FFF2-40B4-BE49-F238E27FC236}">
                <a16:creationId xmlns="" xmlns:a16="http://schemas.microsoft.com/office/drawing/2014/main" id="{0F6EC721-CCD5-1805-455E-F3DF2C14A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3402013" cy="45354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amp-3">
            <a:extLst>
              <a:ext uri="{FF2B5EF4-FFF2-40B4-BE49-F238E27FC236}">
                <a16:creationId xmlns="" xmlns:a16="http://schemas.microsoft.com/office/drawing/2014/main" id="{2705E3B6-43C3-E157-D9E4-25890ED86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3879850" cy="45354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amp-2">
            <a:extLst>
              <a:ext uri="{FF2B5EF4-FFF2-40B4-BE49-F238E27FC236}">
                <a16:creationId xmlns="" xmlns:a16="http://schemas.microsoft.com/office/drawing/2014/main" id="{7E9CB09D-CCE7-9B7D-BF9B-BA3C6AAF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00438"/>
            <a:ext cx="2465388" cy="31686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5" descr="19">
            <a:extLst>
              <a:ext uri="{FF2B5EF4-FFF2-40B4-BE49-F238E27FC236}">
                <a16:creationId xmlns="" xmlns:a16="http://schemas.microsoft.com/office/drawing/2014/main" id="{C6D97144-788E-A8D3-2781-6957CD1F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2250" cy="30241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6" descr="20">
            <a:extLst>
              <a:ext uri="{FF2B5EF4-FFF2-40B4-BE49-F238E27FC236}">
                <a16:creationId xmlns="" xmlns:a16="http://schemas.microsoft.com/office/drawing/2014/main" id="{1B2E5226-755B-1DA7-5D1A-CFAE1508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3921125" cy="29416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="" xmlns:a16="http://schemas.microsoft.com/office/drawing/2014/main" id="{9ADD9299-20C0-4DE8-0DE7-79A2D95EB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521" y="1960099"/>
            <a:ext cx="5072063" cy="1470025"/>
          </a:xfrm>
        </p:spPr>
        <p:txBody>
          <a:bodyPr/>
          <a:lstStyle/>
          <a:p>
            <a:pPr eaLnBrk="1" hangingPunct="1"/>
            <a:r>
              <a:rPr lang="ru-RU" altLang="sk-SK" sz="6000" b="1" dirty="0">
                <a:solidFill>
                  <a:srgbClr val="C00000"/>
                </a:solidFill>
                <a:latin typeface="Bookman Old Style"/>
              </a:rPr>
              <a:t>Детское творчество в технике "Витраж"</a:t>
            </a:r>
            <a:endParaRPr lang="ru-RU" altLang="sk-SK" sz="6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31E7CB8-7AAD-DB15-EFB3-190507372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4572000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1508" name="Picture 5" descr="http://actuall.ru/images/cover_large/33000049673.jpg">
            <a:extLst>
              <a:ext uri="{FF2B5EF4-FFF2-40B4-BE49-F238E27FC236}">
                <a16:creationId xmlns="" xmlns:a16="http://schemas.microsoft.com/office/drawing/2014/main" id="{56072E77-0D38-012E-39EE-61D77671B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071563"/>
            <a:ext cx="19113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>
            <a:extLst>
              <a:ext uri="{FF2B5EF4-FFF2-40B4-BE49-F238E27FC236}">
                <a16:creationId xmlns="" xmlns:a16="http://schemas.microsoft.com/office/drawing/2014/main" id="{DD3955D9-762A-3C1C-9314-2A53D86C0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404813"/>
            <a:ext cx="8435975" cy="61674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sk-SK"/>
              <a:t>               Витраж — это особый вид декоративно – прикладного искусства.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sk-SK"/>
              <a:t>  Свое нынешнее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sk-SK"/>
              <a:t>  название он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sk-SK"/>
              <a:t>  получил от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sk-SK"/>
              <a:t>  французского слова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sk-SK"/>
              <a:t>   «vitrage» — стекло. </a:t>
            </a:r>
          </a:p>
          <a:p>
            <a:pPr eaLnBrk="1" hangingPunct="1"/>
            <a:endParaRPr lang="ru-RU" altLang="sk-SK"/>
          </a:p>
        </p:txBody>
      </p:sp>
      <p:pic>
        <p:nvPicPr>
          <p:cNvPr id="4099" name="Picture 2" descr="C:\Users\Татьяна\Pictures\красиво.jpg">
            <a:extLst>
              <a:ext uri="{FF2B5EF4-FFF2-40B4-BE49-F238E27FC236}">
                <a16:creationId xmlns="" xmlns:a16="http://schemas.microsoft.com/office/drawing/2014/main" id="{FD94B644-56BA-FC4E-D7F9-642B4A4A4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335915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3DF9664-AB8C-2C75-AFA2-D39FFB07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385" y="359795"/>
            <a:ext cx="357448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sk-SK" sz="2800" b="1" dirty="0">
                <a:solidFill>
                  <a:srgbClr val="C00000"/>
                </a:solidFill>
                <a:latin typeface="Bookman Old Style"/>
              </a:rPr>
              <a:t>Рисование красками "Волшебное окно" в технике "Витраж"</a:t>
            </a:r>
            <a:endParaRPr lang="ru-RU" sz="2800">
              <a:cs typeface="Arial"/>
            </a:endParaRPr>
          </a:p>
        </p:txBody>
      </p:sp>
      <p:pic>
        <p:nvPicPr>
          <p:cNvPr id="3" name="Рисунок 3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1D1FA1FE-30BF-2296-375E-AD737517249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5355" y="1583515"/>
            <a:ext cx="2067413" cy="2673119"/>
          </a:xfrm>
          <a:prstGeom prst="rect">
            <a:avLst/>
          </a:prstGeom>
        </p:spPr>
      </p:pic>
      <p:pic>
        <p:nvPicPr>
          <p:cNvPr id="4" name="Рисунок 5" descr="Изображение выглядит как человек, внутренний, ребенок, маленьк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D32CF38-BD49-ABE2-94F3-C0973EE4A39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54197" y="1541799"/>
            <a:ext cx="2250960" cy="2714835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, человек, внутренний,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DDCEA51-2515-C8C5-E605-CA506AC66C07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41998" y="2843317"/>
            <a:ext cx="2250959" cy="267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BB3478-89D4-EF72-5316-81E7530C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3" descr="Изображение выглядит как человек, внутренний, мальчик, молод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E38DD790-3B95-729C-3D33-8B0BD892760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6955" y="1478337"/>
            <a:ext cx="2184215" cy="2691582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цветной, постельное белье&#10;&#10;Автоматически созданное описание">
            <a:extLst>
              <a:ext uri="{FF2B5EF4-FFF2-40B4-BE49-F238E27FC236}">
                <a16:creationId xmlns="" xmlns:a16="http://schemas.microsoft.com/office/drawing/2014/main" id="{04D683CF-552A-8877-65B0-96F9A2CB1691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67261" y="3076923"/>
            <a:ext cx="2092441" cy="2789922"/>
          </a:xfrm>
          <a:prstGeom prst="rect">
            <a:avLst/>
          </a:prstGeom>
        </p:spPr>
      </p:pic>
      <p:pic>
        <p:nvPicPr>
          <p:cNvPr id="5" name="Рисунок 5" descr="Изображение выглядит как шиферная плитка, цветной, покрашенный, постельное бель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9D48914-9423-DA5B-6E68-B7D08A88F554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95794" y="1405080"/>
            <a:ext cx="2059069" cy="28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928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2218C9E-689D-419E-9B23-1C67615619F3}"/>
              </a:ext>
            </a:extLst>
          </p:cNvPr>
          <p:cNvSpPr/>
          <p:nvPr/>
        </p:nvSpPr>
        <p:spPr>
          <a:xfrm>
            <a:off x="357188" y="1143000"/>
            <a:ext cx="8501062" cy="46166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Bookman Old Style"/>
              </a:rPr>
              <a:t>        </a:t>
            </a:r>
            <a:endParaRPr lang="ru-RU" sz="2800" b="1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9869480-6795-BCAA-A60E-A920876E3C4D}"/>
              </a:ext>
            </a:extLst>
          </p:cNvPr>
          <p:cNvSpPr/>
          <p:nvPr/>
        </p:nvSpPr>
        <p:spPr>
          <a:xfrm>
            <a:off x="357188" y="4000500"/>
            <a:ext cx="4357687" cy="46166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/>
              </a:rPr>
              <a:t>      </a:t>
            </a:r>
            <a:endParaRPr lang="ru-RU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FC903C6-4BFC-CE59-4703-D78A9BC5E759}"/>
              </a:ext>
            </a:extLst>
          </p:cNvPr>
          <p:cNvSpPr/>
          <p:nvPr/>
        </p:nvSpPr>
        <p:spPr>
          <a:xfrm>
            <a:off x="1357290" y="0"/>
            <a:ext cx="7500990" cy="1200329"/>
          </a:xfrm>
          <a:prstGeom prst="rect">
            <a:avLst/>
          </a:prstGeom>
        </p:spPr>
        <p:txBody>
          <a:bodyPr lIns="91440" tIns="45720" rIns="91440" bIns="4572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</a:rPr>
              <a:t>Обратный витраж из пластилина "Птичка"</a:t>
            </a:r>
            <a:endParaRPr lang="ru-RU" dirty="0"/>
          </a:p>
        </p:txBody>
      </p:sp>
      <p:pic>
        <p:nvPicPr>
          <p:cNvPr id="6" name="Рисунок 6" descr="Изображение выглядит как человек, ребенок, внутренний, маль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F916183-A613-1B83-EF85-E3694B6F7DD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64" y="1676202"/>
            <a:ext cx="3026864" cy="2788091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внутренний, ребенок, маль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737B68A-CA81-9B83-AD77-90A7F9803744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67028" y="3049310"/>
            <a:ext cx="2885032" cy="2720001"/>
          </a:xfrm>
          <a:prstGeom prst="rect">
            <a:avLst/>
          </a:prstGeom>
        </p:spPr>
      </p:pic>
      <p:pic>
        <p:nvPicPr>
          <p:cNvPr id="8" name="Рисунок 8" descr="Изображение выглядит как трава, зеленый, внешний, покрашен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7413C54-FD4A-B51D-AE69-CE2F5E03AA25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28816" y="1376325"/>
            <a:ext cx="2893375" cy="3296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9A69DED-F0A2-7646-34A6-6BE8B1C16AC7}"/>
              </a:ext>
            </a:extLst>
          </p:cNvPr>
          <p:cNvSpPr/>
          <p:nvPr/>
        </p:nvSpPr>
        <p:spPr>
          <a:xfrm>
            <a:off x="1565867" y="142852"/>
            <a:ext cx="5357850" cy="1815882"/>
          </a:xfrm>
          <a:prstGeom prst="rect">
            <a:avLst/>
          </a:prstGeom>
        </p:spPr>
        <p:txBody>
          <a:bodyPr lIns="91440" tIns="45720" rIns="91440" bIns="4572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</a:rPr>
              <a:t>Нетрадиционное рисование ко Дню космонавтики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</a:rPr>
              <a:t>"Вперёд к звёздам"</a:t>
            </a:r>
            <a:endParaRPr lang="ru-RU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76CABE9-9804-4824-DD9F-74242A58E2B3}"/>
              </a:ext>
            </a:extLst>
          </p:cNvPr>
          <p:cNvSpPr/>
          <p:nvPr/>
        </p:nvSpPr>
        <p:spPr>
          <a:xfrm>
            <a:off x="214313" y="2428875"/>
            <a:ext cx="5929312" cy="156966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man Old Style"/>
            </a:endParaRPr>
          </a:p>
          <a:p>
            <a:pPr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man Old Style"/>
            </a:endParaRPr>
          </a:p>
          <a:p>
            <a:pPr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F30C736-25EB-64D9-69A1-271777F5A66C}"/>
              </a:ext>
            </a:extLst>
          </p:cNvPr>
          <p:cNvSpPr/>
          <p:nvPr/>
        </p:nvSpPr>
        <p:spPr>
          <a:xfrm>
            <a:off x="214313" y="1571625"/>
            <a:ext cx="6357937" cy="46166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endParaRPr lang="ru-RU" sz="2400" b="1">
              <a:solidFill>
                <a:schemeClr val="accent2">
                  <a:lumMod val="50000"/>
                </a:schemeClr>
              </a:solidFill>
              <a:latin typeface="Bookman Old Style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DF382F0-74E1-81BB-C9CC-D0D21FC5FB3B}"/>
              </a:ext>
            </a:extLst>
          </p:cNvPr>
          <p:cNvSpPr/>
          <p:nvPr/>
        </p:nvSpPr>
        <p:spPr>
          <a:xfrm>
            <a:off x="214313" y="4214813"/>
            <a:ext cx="8572500" cy="46196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DDBC0C8-4DBC-5C3F-16FE-06FD318D021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5181" y="1958952"/>
            <a:ext cx="2409478" cy="3215418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стол, внутренний,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68FB71C-027A-19C1-51C8-E31D43E9ED5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3480" y="2601368"/>
            <a:ext cx="2618055" cy="3490739"/>
          </a:xfrm>
          <a:prstGeom prst="rect">
            <a:avLst/>
          </a:prstGeom>
        </p:spPr>
      </p:pic>
      <p:pic>
        <p:nvPicPr>
          <p:cNvPr id="8" name="Рисунок 8" descr="Изображение выглядит как цветной, другой, галерея, постельное белье&#10;&#10;Автоматически созданное описание">
            <a:extLst>
              <a:ext uri="{FF2B5EF4-FFF2-40B4-BE49-F238E27FC236}">
                <a16:creationId xmlns="" xmlns:a16="http://schemas.microsoft.com/office/drawing/2014/main" id="{7E6E3E15-66BE-CC6C-60E5-EF589F9DBB0B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03787" y="1899976"/>
            <a:ext cx="2743200" cy="3391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C9F795-330A-3EEB-E8B6-096F95F648BF}"/>
              </a:ext>
            </a:extLst>
          </p:cNvPr>
          <p:cNvSpPr txBox="1"/>
          <p:nvPr/>
        </p:nvSpPr>
        <p:spPr>
          <a:xfrm>
            <a:off x="1506758" y="171867"/>
            <a:ext cx="794927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/>
                <a:cs typeface="Arial"/>
              </a:rPr>
              <a:t>Свободное рисование по желанию детей</a:t>
            </a: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3" name="Рисунок 3" descr="Изображение выглядит как текст, галерея, комната, цветн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9F2240F-86B6-D237-36E9-D76B787DD89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8495" y="1717528"/>
            <a:ext cx="3719338" cy="3422942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, шиферная плит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F102EDB-96C9-6E25-800C-F45069FF37D9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69130" y="1715386"/>
            <a:ext cx="3744367" cy="34272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DEC44FE-78C1-CBB2-0962-998ED4857535}"/>
              </a:ext>
            </a:extLst>
          </p:cNvPr>
          <p:cNvSpPr txBox="1"/>
          <p:nvPr/>
        </p:nvSpPr>
        <p:spPr>
          <a:xfrm>
            <a:off x="1440014" y="80093"/>
            <a:ext cx="763223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/>
                <a:cs typeface="Arial"/>
              </a:rPr>
              <a:t>Аппликация из кусочков цветной бумаги "Ваза"</a:t>
            </a:r>
            <a:endParaRPr lang="ru-RU" sz="3200" b="1">
              <a:solidFill>
                <a:srgbClr val="FF0000"/>
              </a:solidFill>
              <a:cs typeface="Arial"/>
            </a:endParaRPr>
          </a:p>
        </p:txBody>
      </p:sp>
      <p:pic>
        <p:nvPicPr>
          <p:cNvPr id="3" name="Рисунок 3" descr="Изображение выглядит как человек, внутренний, семья&#10;&#10;Автоматически созданное описание">
            <a:extLst>
              <a:ext uri="{FF2B5EF4-FFF2-40B4-BE49-F238E27FC236}">
                <a16:creationId xmlns="" xmlns:a16="http://schemas.microsoft.com/office/drawing/2014/main" id="{D25ADEF6-F4D5-1FD3-BAD1-E9EEE61CBE48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6780" y="1533456"/>
            <a:ext cx="2618053" cy="2756549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стол, ребено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95BD675C-FBFA-E10B-EF0C-F0D3F1174F11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91823" y="2876689"/>
            <a:ext cx="2584681" cy="280660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FE3852E0-CDDC-1F18-0787-C8B0C0FCFCF7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53612" y="1528999"/>
            <a:ext cx="3060236" cy="27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072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1DE851-B842-A9D1-2A4B-BF8EF00A1E61}"/>
              </a:ext>
            </a:extLst>
          </p:cNvPr>
          <p:cNvSpPr txBox="1"/>
          <p:nvPr/>
        </p:nvSpPr>
        <p:spPr>
          <a:xfrm>
            <a:off x="1264809" y="271984"/>
            <a:ext cx="74570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/>
                <a:cs typeface="Arial"/>
              </a:rPr>
              <a:t>Рисование "Веточки вербы в вазе"</a:t>
            </a:r>
            <a:endParaRPr lang="ru-RU" sz="3200" b="1">
              <a:solidFill>
                <a:srgbClr val="FF0000"/>
              </a:solidFill>
              <a:cs typeface="Arial"/>
            </a:endParaRPr>
          </a:p>
        </p:txBody>
      </p:sp>
      <p:pic>
        <p:nvPicPr>
          <p:cNvPr id="5" name="Рисунок 5" descr="Изображение выглядит как текст, человек, стол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35A7B6C2-D7A3-A242-6DD5-23776C570C6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64" y="1441682"/>
            <a:ext cx="2417821" cy="3223761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ребенок, маль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3242A76-8DE5-B599-084A-4E57D30E6E95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17086" y="2743200"/>
            <a:ext cx="2417821" cy="3198732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кань&#10;&#10;Автоматически созданное описание">
            <a:extLst>
              <a:ext uri="{FF2B5EF4-FFF2-40B4-BE49-F238E27FC236}">
                <a16:creationId xmlns="" xmlns:a16="http://schemas.microsoft.com/office/drawing/2014/main" id="{B9668C8C-A595-5227-3758-BE63A401574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0531" y="1385730"/>
            <a:ext cx="2743200" cy="333566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D065F1-6E19-6E89-272B-531DD47BED29}"/>
              </a:ext>
            </a:extLst>
          </p:cNvPr>
          <p:cNvSpPr txBox="1"/>
          <p:nvPr/>
        </p:nvSpPr>
        <p:spPr>
          <a:xfrm>
            <a:off x="1623561" y="-45052"/>
            <a:ext cx="74069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/>
                <a:cs typeface="Arial"/>
              </a:rPr>
              <a:t>Роспись пасхального яйца</a:t>
            </a:r>
            <a:endParaRPr lang="ru-RU" sz="32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F5B1EF-7C65-6C3F-FF19-90DB72427FFA}"/>
              </a:ext>
            </a:extLst>
          </p:cNvPr>
          <p:cNvSpPr txBox="1"/>
          <p:nvPr/>
        </p:nvSpPr>
        <p:spPr>
          <a:xfrm>
            <a:off x="-2294" y="1357626"/>
            <a:ext cx="274319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/>
                <a:cs typeface="Arial"/>
              </a:rPr>
              <a:t>Именно в витраже удивительным образом соединились цвет и чёрная контурная линия, превратились в </a:t>
            </a:r>
            <a:r>
              <a:rPr lang="ru-RU" sz="2000" b="1" dirty="0" err="1">
                <a:solidFill>
                  <a:srgbClr val="FF0000"/>
                </a:solidFill>
                <a:latin typeface="Arial"/>
                <a:cs typeface="Arial"/>
              </a:rPr>
              <a:t>дикованный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rial"/>
              </a:rPr>
              <a:t> узор</a:t>
            </a:r>
          </a:p>
        </p:txBody>
      </p:sp>
      <p:pic>
        <p:nvPicPr>
          <p:cNvPr id="4" name="Рисунок 4" descr="Изображение выглядит как человек, внутренний, маленький, кукл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0F086DB-1E9B-5ED6-E49E-F23319B2DBD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32721" y="3118638"/>
            <a:ext cx="2175872" cy="2906725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ребенок, мальчик, маленьк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C89F2C8-53A9-93C0-E2E0-026F8D6D8E7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59851" y="473886"/>
            <a:ext cx="2292674" cy="304855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77D45C25-713C-A88E-3517-F17666672D30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37394" y="3033364"/>
            <a:ext cx="2651426" cy="293544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540102-4807-7883-EF90-2DA059BA6C72}"/>
              </a:ext>
            </a:extLst>
          </p:cNvPr>
          <p:cNvSpPr txBox="1"/>
          <p:nvPr/>
        </p:nvSpPr>
        <p:spPr>
          <a:xfrm>
            <a:off x="1406641" y="263640"/>
            <a:ext cx="738194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/>
                <a:cs typeface="Arial"/>
              </a:rPr>
              <a:t>Совместное творчество детей и родителей</a:t>
            </a:r>
            <a:endParaRPr lang="ru-RU" sz="3200" b="1" dirty="0">
              <a:solidFill>
                <a:srgbClr val="FF0000"/>
              </a:solidFill>
              <a:cs typeface="Arial"/>
            </a:endParaRPr>
          </a:p>
        </p:txBody>
      </p:sp>
      <p:pic>
        <p:nvPicPr>
          <p:cNvPr id="3" name="Рисунок 3" descr="Изображение выглядит как текст, здание, ок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282B65DB-531E-A216-FF8D-11BEFC236AC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5181" y="1606265"/>
            <a:ext cx="3969631" cy="4121026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3C931450-57E2-CB73-F602-BF411044F919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1978" y="1606719"/>
            <a:ext cx="4286666" cy="41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784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89E02F-88C0-ED73-83DC-B2B7D1FA0833}"/>
              </a:ext>
            </a:extLst>
          </p:cNvPr>
          <p:cNvSpPr txBox="1"/>
          <p:nvPr/>
        </p:nvSpPr>
        <p:spPr>
          <a:xfrm>
            <a:off x="1640247" y="63407"/>
            <a:ext cx="716502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/>
                <a:cs typeface="Arial"/>
              </a:rPr>
              <a:t>Витраж на готовых пластиковых формах</a:t>
            </a:r>
            <a:endParaRPr lang="ru-RU" sz="3200" b="1" dirty="0">
              <a:solidFill>
                <a:srgbClr val="FF0000"/>
              </a:solidFill>
              <a:cs typeface="Arial"/>
            </a:endParaRPr>
          </a:p>
        </p:txBody>
      </p:sp>
      <p:pic>
        <p:nvPicPr>
          <p:cNvPr id="3" name="Рисунок 3" descr="Изображение выглядит как текст, другой, пол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7F1FEFD-62ED-8170-EC58-F2AB6FE3A23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035" y="1316535"/>
            <a:ext cx="2259303" cy="3006841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3C27440-0E98-AD3E-BD82-E29C55326247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74437" y="2659770"/>
            <a:ext cx="2175873" cy="3323878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человек, пол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136B5D49-92EF-01B6-2A2C-2C472C93246E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10378" y="523945"/>
            <a:ext cx="2009011" cy="2681463"/>
          </a:xfrm>
          <a:prstGeom prst="rect">
            <a:avLst/>
          </a:prstGeom>
        </p:spPr>
      </p:pic>
      <p:pic>
        <p:nvPicPr>
          <p:cNvPr id="6" name="Рисунок 6" descr="Изображение выглядит как другой, элементы, комната, различны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72ADEDF-A49F-9740-1587-12B050D797C2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28816" y="3221062"/>
            <a:ext cx="2860003" cy="29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29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="" xmlns:a16="http://schemas.microsoft.com/office/drawing/2014/main" id="{7F4D1A25-2A3F-EEAA-5C11-B62AF0935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84313"/>
            <a:ext cx="4248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zh-CN" sz="32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Витраж</a:t>
            </a:r>
            <a:r>
              <a:rPr lang="ru-RU" altLang="zh-CN" sz="3200" b="1" dirty="0">
                <a:latin typeface="Arial" charset="0"/>
              </a:rPr>
              <a:t> - </a:t>
            </a:r>
            <a:r>
              <a:rPr lang="ru-RU" altLang="zh-CN" sz="3200" i="1" dirty="0">
                <a:latin typeface="Arial" charset="0"/>
              </a:rPr>
              <a:t>стеклянная картина, мозаика или ковёр</a:t>
            </a:r>
            <a:r>
              <a:rPr lang="ru-RU" altLang="zh-CN" sz="3200" b="1" i="1" dirty="0">
                <a:latin typeface="Arial" charset="0"/>
              </a:rPr>
              <a:t> </a:t>
            </a:r>
            <a:r>
              <a:rPr lang="ru-RU" altLang="zh-CN" sz="3200" i="1" dirty="0">
                <a:latin typeface="Arial" charset="0"/>
              </a:rPr>
              <a:t>из фрагментов стекла или другого сходного материала, который способен пропускать свет. </a:t>
            </a:r>
            <a:endParaRPr lang="ru-RU" sz="2000" i="1" dirty="0">
              <a:latin typeface="Arial" charset="0"/>
            </a:endParaRPr>
          </a:p>
        </p:txBody>
      </p:sp>
      <p:pic>
        <p:nvPicPr>
          <p:cNvPr id="7173" name="Picture 5" descr="lamp-10">
            <a:extLst>
              <a:ext uri="{FF2B5EF4-FFF2-40B4-BE49-F238E27FC236}">
                <a16:creationId xmlns="" xmlns:a16="http://schemas.microsoft.com/office/drawing/2014/main" id="{F71FB36A-19E6-5262-4F39-CF026FD68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3275012" cy="30749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федральный собор св">
            <a:extLst>
              <a:ext uri="{FF2B5EF4-FFF2-40B4-BE49-F238E27FC236}">
                <a16:creationId xmlns="" xmlns:a16="http://schemas.microsoft.com/office/drawing/2014/main" id="{2993C253-4526-7118-D787-CEB3D3A1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52738"/>
            <a:ext cx="2403475" cy="32067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63DC25-BB00-4BA6-A8BE-5FCAB8401FA2}"/>
              </a:ext>
            </a:extLst>
          </p:cNvPr>
          <p:cNvSpPr txBox="1"/>
          <p:nvPr/>
        </p:nvSpPr>
        <p:spPr>
          <a:xfrm>
            <a:off x="1490071" y="-3337"/>
            <a:ext cx="72234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/>
                <a:cs typeface="Arial"/>
              </a:rPr>
              <a:t>Контурный съёмный витраж</a:t>
            </a:r>
            <a:endParaRPr lang="ru-RU" sz="3200" b="1" dirty="0">
              <a:solidFill>
                <a:srgbClr val="FF0000"/>
              </a:solidFill>
              <a:cs typeface="Arial"/>
            </a:endParaRPr>
          </a:p>
        </p:txBody>
      </p:sp>
      <p:pic>
        <p:nvPicPr>
          <p:cNvPr id="3" name="Рисунок 3" descr="Изображение выглядит как текст, внутренний, канцелярские товары&#10;&#10;Автоматически созданное описание">
            <a:extLst>
              <a:ext uri="{FF2B5EF4-FFF2-40B4-BE49-F238E27FC236}">
                <a16:creationId xmlns="" xmlns:a16="http://schemas.microsoft.com/office/drawing/2014/main" id="{3BD8B73D-9620-A318-E907-0B3DBD5AA215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336" y="1508426"/>
            <a:ext cx="2225930" cy="2965126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7F4C926C-6702-ECBA-E458-9712AE32AB9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57633" y="2484565"/>
            <a:ext cx="2484565" cy="3307192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38E1296-BC17-EF9E-B17F-8FEDB18A7DB6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77239" y="649090"/>
            <a:ext cx="2125814" cy="2839980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, цветной, украшен, друг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9E91E67-01C5-7808-A34A-AE06CF912B8B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87334" y="3483956"/>
            <a:ext cx="2743200" cy="26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192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49B935-7AE0-7B18-07FA-93886B82A714}"/>
              </a:ext>
            </a:extLst>
          </p:cNvPr>
          <p:cNvSpPr txBox="1"/>
          <p:nvPr/>
        </p:nvSpPr>
        <p:spPr>
          <a:xfrm>
            <a:off x="1990656" y="63407"/>
            <a:ext cx="670615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/>
                <a:cs typeface="Arial"/>
              </a:rPr>
              <a:t>Рисование на крышках</a:t>
            </a:r>
            <a:endParaRPr lang="ru-RU" sz="3200" b="1" dirty="0">
              <a:solidFill>
                <a:srgbClr val="FF0000"/>
              </a:solidFill>
              <a:cs typeface="Arial"/>
            </a:endParaRPr>
          </a:p>
        </p:txBody>
      </p:sp>
      <p:pic>
        <p:nvPicPr>
          <p:cNvPr id="3" name="Рисунок 3" descr="Изображение выглядит как цветной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29CB82B1-5CB7-D640-20C8-E4D7B0919EE1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15102" y="967143"/>
            <a:ext cx="6339059" cy="40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597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8A9670C-7D02-1283-8772-D3DE6C334495}"/>
              </a:ext>
            </a:extLst>
          </p:cNvPr>
          <p:cNvSpPr txBox="1"/>
          <p:nvPr/>
        </p:nvSpPr>
        <p:spPr>
          <a:xfrm>
            <a:off x="1565159" y="747539"/>
            <a:ext cx="2926746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/>
                <a:cs typeface="Arial"/>
              </a:rPr>
              <a:t>Знакомя детей с технологиями изготовления витражей, педагоги выполняют задачу социализации ребёнка в обществе. Дети приобретают не только знания о виде искусства, но и навыки изготовления простейших витражей. В процессе освоения техники витража у детей развивается интерес к прекрасному, художественный вкус, желание и умение видеть красоту в окружающем, формируется эстетически развитая личность.</a:t>
            </a:r>
            <a:endParaRPr lang="ru-RU" sz="1600" b="1">
              <a:solidFill>
                <a:srgbClr val="FF0000"/>
              </a:solidFill>
              <a:cs typeface="Arial"/>
            </a:endParaRPr>
          </a:p>
          <a:p>
            <a:pPr algn="l"/>
            <a:endParaRPr lang="ru-RU" dirty="0">
              <a:cs typeface="Arial"/>
            </a:endParaRPr>
          </a:p>
        </p:txBody>
      </p:sp>
      <p:pic>
        <p:nvPicPr>
          <p:cNvPr id="4" name="Рисунок 4" descr="Изображение выглядит как здание, окно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3C96621F-540B-47A2-9FF6-CCB76A464544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82075" y="253630"/>
            <a:ext cx="3368771" cy="55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55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6C686A-2CE7-4459-B46D-3CE5680858E6}"/>
              </a:ext>
            </a:extLst>
          </p:cNvPr>
          <p:cNvSpPr txBox="1">
            <a:spLocks/>
          </p:cNvSpPr>
          <p:nvPr/>
        </p:nvSpPr>
        <p:spPr>
          <a:xfrm>
            <a:off x="2080031" y="2162419"/>
            <a:ext cx="5072062" cy="1837119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Bookman Old Style"/>
                <a:ea typeface="+mj-ea"/>
                <a:cs typeface="+mj-cs"/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="" xmlns:a16="http://schemas.microsoft.com/office/drawing/2014/main" id="{3FD8FB0D-4D5F-D1CC-1DA9-7459F7CA3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381635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Витражи</a:t>
            </a:r>
            <a:r>
              <a:rPr lang="ru-RU" sz="3200" dirty="0">
                <a:latin typeface="Arial" charset="0"/>
              </a:rPr>
              <a:t> имеют древнейшую историю. Простейшие витражи использовались ещё в Древнем Египте,  Древнем Риме (1 в. н. э.).</a:t>
            </a:r>
            <a:r>
              <a:rPr lang="ru-RU" dirty="0">
                <a:latin typeface="Arial" charset="0"/>
              </a:rPr>
              <a:t> </a:t>
            </a:r>
          </a:p>
        </p:txBody>
      </p:sp>
      <p:pic>
        <p:nvPicPr>
          <p:cNvPr id="3080" name="Picture 8" descr="Др Египет">
            <a:extLst>
              <a:ext uri="{FF2B5EF4-FFF2-40B4-BE49-F238E27FC236}">
                <a16:creationId xmlns="" xmlns:a16="http://schemas.microsoft.com/office/drawing/2014/main" id="{B3EDC4E5-3DBD-BCFE-F297-6535541F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303588" cy="43910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1002-00176">
            <a:extLst>
              <a:ext uri="{FF2B5EF4-FFF2-40B4-BE49-F238E27FC236}">
                <a16:creationId xmlns="" xmlns:a16="http://schemas.microsoft.com/office/drawing/2014/main" id="{85881CE6-8385-67C8-8FB0-2673F18C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4029075" cy="50450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="" xmlns:a16="http://schemas.microsoft.com/office/drawing/2014/main" id="{47DF1327-F85B-6223-3855-15BE72E6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0713"/>
            <a:ext cx="38877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zh-CN" sz="3200">
                <a:latin typeface="Arial" charset="0"/>
              </a:rPr>
              <a:t>Уже в Киевской Руси варили специальные цветные стёкла - </a:t>
            </a:r>
            <a:r>
              <a:rPr lang="ru-RU" altLang="zh-CN" sz="32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смальты</a:t>
            </a:r>
            <a:r>
              <a:rPr lang="ru-RU" altLang="zh-CN" sz="3200">
                <a:latin typeface="Arial" charset="0"/>
              </a:rPr>
              <a:t> - для набора витражей.</a:t>
            </a:r>
            <a:r>
              <a:rPr lang="ru-RU" altLang="zh-CN">
                <a:latin typeface="Arial" charset="0"/>
              </a:rPr>
              <a:t> 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>
            <a:extLst>
              <a:ext uri="{FF2B5EF4-FFF2-40B4-BE49-F238E27FC236}">
                <a16:creationId xmlns="" xmlns:a16="http://schemas.microsoft.com/office/drawing/2014/main" id="{2DB53F04-6DF3-5BB3-A79A-FD2692BD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2428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 момента своего появления в России         (в 1820 году) витражи сразу же стали весьма распространенным украшением в интерьерах богатых русских дворянских особняков. </a:t>
            </a:r>
          </a:p>
        </p:txBody>
      </p:sp>
      <p:pic>
        <p:nvPicPr>
          <p:cNvPr id="8195" name="Picture 3" descr="C:\Users\Татьяна\Pictures\цветы.jpg">
            <a:extLst>
              <a:ext uri="{FF2B5EF4-FFF2-40B4-BE49-F238E27FC236}">
                <a16:creationId xmlns="" xmlns:a16="http://schemas.microsoft.com/office/drawing/2014/main" id="{6416033E-A279-1DFF-86BC-A08D2D06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86063"/>
            <a:ext cx="2928938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:\Users\Татьяна\Pictures\дама.jpg">
            <a:extLst>
              <a:ext uri="{FF2B5EF4-FFF2-40B4-BE49-F238E27FC236}">
                <a16:creationId xmlns="" xmlns:a16="http://schemas.microsoft.com/office/drawing/2014/main" id="{5BC486D1-996A-7E29-0F4A-00E541EA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314575"/>
            <a:ext cx="24288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>
            <a:extLst>
              <a:ext uri="{FF2B5EF4-FFF2-40B4-BE49-F238E27FC236}">
                <a16:creationId xmlns="" xmlns:a16="http://schemas.microsoft.com/office/drawing/2014/main" id="{C5726738-CA3E-38E3-7741-8E8294D14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eaLnBrk="1" hangingPunct="1"/>
            <a:r>
              <a:rPr lang="ru-RU" altLang="sk-SK"/>
              <a:t>В настоящее время выделяют несколько разных типов витражей в зависимости от техники изготовления:</a:t>
            </a:r>
          </a:p>
          <a:p>
            <a:pPr eaLnBrk="1" hangingPunct="1"/>
            <a:endParaRPr lang="ru-RU" altLang="sk-SK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sk-SK"/>
          </a:p>
          <a:p>
            <a:pPr eaLnBrk="1" hangingPunct="1"/>
            <a:r>
              <a:rPr lang="ru-RU" altLang="sk-SK" b="1"/>
              <a:t>Классический витраж</a:t>
            </a:r>
            <a:r>
              <a:rPr lang="ru-RU" altLang="sk-SK"/>
              <a:t> — образован прозрачными кусками стекла, удерживаемыми перегородками из мягкого металла или пластика. </a:t>
            </a:r>
          </a:p>
          <a:p>
            <a:pPr eaLnBrk="1" hangingPunct="1"/>
            <a:endParaRPr lang="ru-RU" altLang="sk-SK" b="1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>
            <a:extLst>
              <a:ext uri="{FF2B5EF4-FFF2-40B4-BE49-F238E27FC236}">
                <a16:creationId xmlns="" xmlns:a16="http://schemas.microsoft.com/office/drawing/2014/main" id="{40178B7F-4CAD-F2FC-868C-EDC5C540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eaLnBrk="1" hangingPunct="1"/>
            <a:r>
              <a:rPr lang="ru-RU" altLang="sk-SK" b="1"/>
              <a:t>Классический </a:t>
            </a:r>
            <a:r>
              <a:rPr lang="ru-RU" altLang="sk-SK"/>
              <a:t>витраж</a:t>
            </a:r>
          </a:p>
        </p:txBody>
      </p:sp>
      <p:pic>
        <p:nvPicPr>
          <p:cNvPr id="10243" name="Picture 5" descr="C:\Users\Татьяна\Pictures\рим.jpg">
            <a:extLst>
              <a:ext uri="{FF2B5EF4-FFF2-40B4-BE49-F238E27FC236}">
                <a16:creationId xmlns="" xmlns:a16="http://schemas.microsoft.com/office/drawing/2014/main" id="{27BB9F99-2F08-D052-8F1D-151084BAF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075" y="898525"/>
            <a:ext cx="649605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св Витта">
            <a:extLst>
              <a:ext uri="{FF2B5EF4-FFF2-40B4-BE49-F238E27FC236}">
                <a16:creationId xmlns="" xmlns:a16="http://schemas.microsoft.com/office/drawing/2014/main" id="{51276B7C-C63D-C8F4-3EC2-E0216DC7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617913" cy="48244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5" descr="кафедральный собор св">
            <a:extLst>
              <a:ext uri="{FF2B5EF4-FFF2-40B4-BE49-F238E27FC236}">
                <a16:creationId xmlns="" xmlns:a16="http://schemas.microsoft.com/office/drawing/2014/main" id="{ED4894E2-69AE-9CD6-57E6-2D590EF0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04813"/>
            <a:ext cx="3567113" cy="48958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6">
            <a:extLst>
              <a:ext uri="{FF2B5EF4-FFF2-40B4-BE49-F238E27FC236}">
                <a16:creationId xmlns="" xmlns:a16="http://schemas.microsoft.com/office/drawing/2014/main" id="{7CD7E1D0-5C3A-EAA7-9544-E6E0CA43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89588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sk-SK" sz="2800"/>
              <a:t>Собор Святого Витта в Праге.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317</Words>
  <Application>Microsoft Office PowerPoint</Application>
  <PresentationFormat>Экран (4:3)</PresentationFormat>
  <Paragraphs>54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Современные витражи</vt:lpstr>
      <vt:lpstr>Витражи</vt:lpstr>
      <vt:lpstr>Слайд 17</vt:lpstr>
      <vt:lpstr>Слайд 18</vt:lpstr>
      <vt:lpstr>Детское творчество в технике "Витраж"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Пользователь Windows</cp:lastModifiedBy>
  <cp:revision>405</cp:revision>
  <dcterms:created xsi:type="dcterms:W3CDTF">2011-01-05T10:28:03Z</dcterms:created>
  <dcterms:modified xsi:type="dcterms:W3CDTF">2023-02-08T07:58:00Z</dcterms:modified>
</cp:coreProperties>
</file>