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  <p:sldMasterId id="2147483736" r:id="rId2"/>
  </p:sldMasterIdLst>
  <p:sldIdLst>
    <p:sldId id="289" r:id="rId3"/>
    <p:sldId id="315" r:id="rId4"/>
    <p:sldId id="261" r:id="rId5"/>
    <p:sldId id="260" r:id="rId6"/>
    <p:sldId id="271" r:id="rId7"/>
    <p:sldId id="270" r:id="rId8"/>
    <p:sldId id="266" r:id="rId9"/>
    <p:sldId id="258" r:id="rId10"/>
    <p:sldId id="265" r:id="rId11"/>
    <p:sldId id="264" r:id="rId12"/>
    <p:sldId id="263" r:id="rId13"/>
    <p:sldId id="262" r:id="rId14"/>
    <p:sldId id="269" r:id="rId15"/>
    <p:sldId id="272" r:id="rId16"/>
    <p:sldId id="287" r:id="rId17"/>
    <p:sldId id="280" r:id="rId18"/>
    <p:sldId id="297" r:id="rId19"/>
    <p:sldId id="298" r:id="rId20"/>
    <p:sldId id="296" r:id="rId21"/>
    <p:sldId id="299" r:id="rId22"/>
    <p:sldId id="300" r:id="rId23"/>
    <p:sldId id="295" r:id="rId24"/>
    <p:sldId id="282" r:id="rId25"/>
    <p:sldId id="274" r:id="rId26"/>
    <p:sldId id="285" r:id="rId27"/>
    <p:sldId id="294" r:id="rId28"/>
    <p:sldId id="284" r:id="rId29"/>
    <p:sldId id="283" r:id="rId30"/>
    <p:sldId id="286" r:id="rId31"/>
    <p:sldId id="292" r:id="rId32"/>
    <p:sldId id="293" r:id="rId33"/>
    <p:sldId id="329" r:id="rId34"/>
    <p:sldId id="306" r:id="rId35"/>
    <p:sldId id="318" r:id="rId36"/>
    <p:sldId id="323" r:id="rId37"/>
    <p:sldId id="317" r:id="rId38"/>
    <p:sldId id="324" r:id="rId39"/>
    <p:sldId id="321" r:id="rId40"/>
    <p:sldId id="291" r:id="rId41"/>
    <p:sldId id="322" r:id="rId42"/>
    <p:sldId id="328" r:id="rId43"/>
    <p:sldId id="314" r:id="rId44"/>
    <p:sldId id="327" r:id="rId45"/>
    <p:sldId id="320" r:id="rId46"/>
    <p:sldId id="310" r:id="rId47"/>
    <p:sldId id="316" r:id="rId48"/>
    <p:sldId id="288" r:id="rId49"/>
    <p:sldId id="301" r:id="rId50"/>
    <p:sldId id="302" r:id="rId51"/>
    <p:sldId id="303" r:id="rId52"/>
    <p:sldId id="305" r:id="rId53"/>
    <p:sldId id="304" r:id="rId54"/>
    <p:sldId id="312" r:id="rId55"/>
    <p:sldId id="330" r:id="rId56"/>
    <p:sldId id="313" r:id="rId57"/>
    <p:sldId id="332" r:id="rId58"/>
    <p:sldId id="331" r:id="rId59"/>
    <p:sldId id="333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E958DED-D81D-4F73-AC1B-484DBF16CCE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grpSp>
        <p:nvGrpSpPr>
          <p:cNvPr id="33800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33801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802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803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3804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33805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806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807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808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809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3810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33811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812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813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3814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33815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816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817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818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819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3820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21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080280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37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6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7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79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79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79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548838-9F69-4223-B005-934017213E8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3634116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356A2-959D-45CE-A60A-B4D77E92211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378270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85800" y="3733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D159CD8-28CC-41E8-BDFE-C5DE9622EC7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2781384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76962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3733800"/>
            <a:ext cx="76962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7EB446-33C3-4B1E-9722-63B22B8D2D0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3664222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B71E55C-6388-4AD0-8378-97166A95638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8844252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76962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5800" y="3733800"/>
            <a:ext cx="76962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952E0F6-8F7B-4741-9F03-7E2C41F827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2180156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626317D-46F9-44E4-AA42-F257DEE20FA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3124387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5D01977-AED7-4FB2-948C-F442B8684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8571874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AFEEE40-1F3D-4C2A-BBCB-E33354F976F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1416459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58DED-D81D-4F73-AC1B-484DBF16CCE3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E1B92-DBE6-4C99-8C60-8D14CB2A197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3891184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E1B92-DBE6-4C99-8C60-8D14CB2A1970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ED275-9FCB-4976-BA83-1A506B462343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F439-35F9-4EC7-9C31-E43FA45BF18C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A6DF-6A9C-407A-A1BC-EDB9F2569C1D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FDC1-62E8-447D-B06F-E90B0BFD2E81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55CD-8EA9-4EA0-A047-30B5C48F3080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DBFC-FAEA-4B7F-9231-B3AA7AE402C2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67A5-2D4C-4FFC-B4AE-CF809ABD84A1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8838-9F69-4223-B005-934017213E8E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356A2-959D-45CE-A60A-B4D77E92211D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ED275-9FCB-4976-BA83-1A506B46234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9522586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9F439-35F9-4EC7-9C31-E43FA45BF18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1675025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0A6DF-6A9C-407A-A1BC-EDB9F2569C1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6964450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9FDC1-62E8-447D-B06F-E90B0BFD2E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4323950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655CD-8EA9-4EA0-A047-30B5C48F308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1346574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CDBFC-FAEA-4B7F-9231-B3AA7AE402C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5870511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567A5-2D4C-4FFC-B4AE-CF809ABD84A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7599110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FEDF81-32CC-41A8-8165-F6D9FCB3B33F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2776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2778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32779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780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781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782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783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784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785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786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787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2788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32789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3279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9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9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793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94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95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2796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32797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98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99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00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01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02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03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04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3280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32806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07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2808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32809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32810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2811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32812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13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14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15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16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17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18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819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2820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5573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27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7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7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77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7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7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77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7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7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77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7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7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77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7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7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77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FEDF81-32CC-41A8-8165-F6D9FCB3B33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emf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571472" y="1142984"/>
            <a:ext cx="5572164" cy="771525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>
                <a:latin typeface="Times New Roman" pitchFamily="18" charset="0"/>
              </a:rPr>
              <a:t>Презентация на тему: "Знакомьтесь, Воронежский заповедник"</a:t>
            </a:r>
            <a:endParaRPr lang="ru-RU" altLang="ru-RU" sz="3600" b="1" dirty="0">
              <a:latin typeface="Times New Roman" pitchFamily="18" charset="0"/>
            </a:endParaRPr>
          </a:p>
        </p:txBody>
      </p:sp>
      <p:pic>
        <p:nvPicPr>
          <p:cNvPr id="6" name="Picture 2" descr="H:\анюта\дизайн\исходники\дети\Новая папка\9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143248"/>
            <a:ext cx="2486088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воспитатель-294x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357166"/>
            <a:ext cx="249396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43306" y="38576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92175"/>
            <a:r>
              <a:rPr lang="ru-RU" altLang="ru-RU" dirty="0" smtClean="0">
                <a:latin typeface="Times New Roman" pitchFamily="18" charset="0"/>
              </a:rPr>
              <a:t>Выполнила:  воспитатель </a:t>
            </a:r>
            <a:r>
              <a:rPr lang="ru-RU" altLang="ru-RU" smtClean="0">
                <a:latin typeface="Times New Roman" pitchFamily="18" charset="0"/>
              </a:rPr>
              <a:t>высшей категории </a:t>
            </a:r>
            <a:r>
              <a:rPr lang="ru-RU" altLang="ru-RU" dirty="0" smtClean="0">
                <a:latin typeface="Times New Roman" pitchFamily="18" charset="0"/>
              </a:rPr>
              <a:t>Кругликова О.А.</a:t>
            </a:r>
          </a:p>
          <a:p>
            <a:r>
              <a:rPr lang="ru-RU" altLang="ru-RU" dirty="0" smtClean="0">
                <a:latin typeface="Times New Roman" pitchFamily="18" charset="0"/>
              </a:rPr>
              <a:t>		             </a:t>
            </a:r>
            <a:endParaRPr lang="ru-RU" alt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7715272" y="357167"/>
            <a:ext cx="1071570" cy="857256"/>
          </a:xfrm>
        </p:spPr>
        <p:txBody>
          <a:bodyPr/>
          <a:lstStyle/>
          <a:p>
            <a:pPr algn="l"/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785786" y="714356"/>
            <a:ext cx="7410450" cy="34290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		Найденных бобров надо было как-то спасать, вот ученые и предложили создать в этом месте заповедник для бобров. Но мало было просто охранять бобров. Ведь их  осталось очень мало, и без помощи человека этим животным было уже не обойтись.</a:t>
            </a:r>
          </a:p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4" name="Picture 4" descr="11б-бобры (700x525, 294Kb)"/>
          <p:cNvPicPr>
            <a:picLocks noChangeAspect="1" noChangeArrowheads="1"/>
          </p:cNvPicPr>
          <p:nvPr/>
        </p:nvPicPr>
        <p:blipFill>
          <a:blip r:embed="rId2" cstate="print"/>
          <a:srcRect b="3550"/>
          <a:stretch>
            <a:fillRect/>
          </a:stretch>
        </p:blipFill>
        <p:spPr bwMode="auto">
          <a:xfrm>
            <a:off x="2285984" y="3214686"/>
            <a:ext cx="4579268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428596" y="642918"/>
            <a:ext cx="7929618" cy="2643206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2400" dirty="0" smtClean="0">
                <a:latin typeface="Times New Roman" pitchFamily="18" charset="0"/>
              </a:rPr>
              <a:t>	Решили поймать нескольких бобров, соорудить им удобные вольеры, кормить и ухаживать за ними. Много сил и труда потратили сотрудники заповедника, чтобы все задуманное осуществить. Так в Воронежском заповеднике был создан знаменитый бобровый питомник. Многие годы бобрят, родившихся  на этом питомнике, когда они вырастали, выпускали в большие и малые реки России. </a:t>
            </a:r>
            <a:br>
              <a:rPr lang="ru-RU" altLang="ru-RU" sz="2400" dirty="0" smtClean="0">
                <a:latin typeface="Times New Roman" pitchFamily="18" charset="0"/>
              </a:rPr>
            </a:br>
            <a:endParaRPr lang="ru-RU" altLang="ru-RU" sz="2400" b="1" dirty="0">
              <a:latin typeface="Times New Roman" pitchFamily="18" charset="0"/>
            </a:endParaRPr>
          </a:p>
        </p:txBody>
      </p:sp>
      <p:pic>
        <p:nvPicPr>
          <p:cNvPr id="4" name="Picture 7" descr="jj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0034" y="3214686"/>
            <a:ext cx="3246433" cy="3410212"/>
          </a:xfrm>
          <a:prstGeom prst="rect">
            <a:avLst/>
          </a:prstGeom>
          <a:ln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6" y="3214686"/>
            <a:ext cx="4957393" cy="335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357158" y="0"/>
            <a:ext cx="7845455" cy="1466872"/>
          </a:xfrm>
        </p:spPr>
        <p:txBody>
          <a:bodyPr/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Бобры – замечательные инженеры. Большинство грызунов (к которым относятся бобры) просто вырывают себе норы, бобры же устраивают запруды.</a:t>
            </a: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4071934" y="1643050"/>
            <a:ext cx="4643470" cy="478634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altLang="ru-RU" sz="1800" dirty="0" smtClean="0">
                <a:latin typeface="Times New Roman" pitchFamily="18" charset="0"/>
              </a:rPr>
              <a:t>Бобр - обитатель небольших лесных речек, ручьев и болот. У бобров очень крепкие передние зубы- резцы. Они подгрызают резцами деревья, разгрызают их на части, а из этих «брёвнышек» строят себе дома-хатки. Бобры - умелые строители, они возводят даже плотины.  Этот полуводный зверь, в общем, ему только нужно, чтобы водоем не промерзал до дна зимой и не пересыхал летом, чтобы течение не было слишком сильным и не размывало его постройки. У бобра густой темно –бурый мех, тупорылая голова с маленькими ушами и глазами, плавательные перепонки на лапах и плоский хвост, которым зверь при опасности звонко шлёпает по воде – сигналит соседям. </a:t>
            </a:r>
          </a:p>
          <a:p>
            <a:pPr algn="ctr"/>
            <a:endParaRPr lang="ru-RU" altLang="ru-RU" sz="2400" dirty="0" smtClean="0">
              <a:latin typeface="Times New Roman" pitchFamily="18" charset="0"/>
            </a:endParaRPr>
          </a:p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10269" r="10269"/>
          <a:stretch>
            <a:fillRect/>
          </a:stretch>
        </p:blipFill>
        <p:spPr>
          <a:xfrm>
            <a:off x="428596" y="1714488"/>
            <a:ext cx="3597085" cy="35719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500166" y="571480"/>
            <a:ext cx="6654800" cy="771525"/>
          </a:xfrm>
        </p:spPr>
        <p:txBody>
          <a:bodyPr/>
          <a:lstStyle/>
          <a:p>
            <a:pPr algn="l"/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357158" y="500042"/>
            <a:ext cx="5643602" cy="328614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		Бобры - заботливые родители, и детенышей от себя долго не отпускают. Весной появляются на свет три - пять зрячих, покрытых шерсткой и даже имеющих зубки бобренка, а уже через два дня они пытаются выбраться из гнезда. Поэтому, зная беспокойный нрав своих потомков, бобриха, уходя из дому, тщательно закупоривает выход, чтобы бобрята не могли вылезти наружу. Бобры - животные растительноядные, и пищей им служит обилие растений. Еще предпочитают бобры сочные стебли кувшинки, водяных лилий, ириса, любят также обгладывать кору ивы и осины.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	Этих животных в наших краях берегут и охраняют. Если вы увидите в лесу этого животного, помните об этом!</a:t>
            </a:r>
          </a:p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2050" name="Picture 2" descr="D:\рабочий стол\beaver_bab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714620"/>
            <a:ext cx="3286116" cy="3733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142976" y="0"/>
            <a:ext cx="6654800" cy="771525"/>
          </a:xfrm>
        </p:spPr>
        <p:txBody>
          <a:bodyPr/>
          <a:lstStyle/>
          <a:p>
            <a:r>
              <a:rPr lang="ru-RU" altLang="ru-RU" sz="3200" b="1" dirty="0" smtClean="0">
                <a:latin typeface="Times New Roman" pitchFamily="18" charset="0"/>
              </a:rPr>
              <a:t>Устройство хатки</a:t>
            </a:r>
            <a:endParaRPr lang="ru-RU" altLang="ru-RU" sz="32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276475"/>
            <a:ext cx="7410450" cy="3209925"/>
          </a:xfrm>
        </p:spPr>
        <p:txBody>
          <a:bodyPr/>
          <a:lstStyle/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835292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813" y="714357"/>
            <a:ext cx="6654800" cy="1038244"/>
          </a:xfrm>
        </p:spPr>
        <p:txBody>
          <a:bodyPr/>
          <a:lstStyle/>
          <a:p>
            <a:r>
              <a:rPr lang="ru-RU" altLang="ru-RU" sz="2400" b="1" dirty="0" smtClean="0">
                <a:latin typeface="Times New Roman" pitchFamily="18" charset="0"/>
              </a:rPr>
              <a:t>ИГРА     «Бобры»</a:t>
            </a: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928802"/>
            <a:ext cx="457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800" dirty="0" smtClean="0">
                <a:latin typeface="Times New Roman" pitchFamily="18" charset="0"/>
              </a:rPr>
              <a:t>А теперь мы с вами поиграем, сейчас превратимся в бобров, разделимся на 2 команды и проведём игру:  «Кто быстрее построит плотину».</a:t>
            </a:r>
          </a:p>
          <a:p>
            <a:pPr>
              <a:lnSpc>
                <a:spcPct val="80000"/>
              </a:lnSpc>
            </a:pPr>
            <a:endParaRPr lang="ru-RU" altLang="ru-RU" sz="2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2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800" dirty="0" smtClean="0">
                <a:latin typeface="Times New Roman" pitchFamily="18" charset="0"/>
              </a:rPr>
              <a:t>Молодцы ребята, отлично справились с заданием!</a:t>
            </a:r>
            <a:endParaRPr lang="ru-RU" altLang="ru-RU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357290" y="642918"/>
            <a:ext cx="6845323" cy="1485905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заповеднике открыт музей для посетителей. Поток познакомиться с его природой и работой растет из года в год.</a:t>
            </a:r>
            <a:r>
              <a:rPr lang="ru-RU" altLang="ru-RU" sz="2400" dirty="0" smtClean="0">
                <a:latin typeface="Times New Roman" pitchFamily="18" charset="0"/>
              </a:rPr>
              <a:t/>
            </a:r>
            <a:br>
              <a:rPr lang="ru-RU" altLang="ru-RU" sz="2400" dirty="0" smtClean="0">
                <a:latin typeface="Times New Roman" pitchFamily="18" charset="0"/>
              </a:rPr>
            </a:b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276475"/>
            <a:ext cx="7410450" cy="3209925"/>
          </a:xfrm>
        </p:spPr>
        <p:txBody>
          <a:bodyPr/>
          <a:lstStyle/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4" name="Picture 4" descr="im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071678"/>
            <a:ext cx="6184907" cy="412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813" y="981075"/>
            <a:ext cx="6654800" cy="771525"/>
          </a:xfrm>
        </p:spPr>
        <p:txBody>
          <a:bodyPr>
            <a:normAutofit/>
          </a:bodyPr>
          <a:lstStyle/>
          <a:p>
            <a:r>
              <a:rPr lang="ru-RU" altLang="ru-RU" sz="3600" b="1" dirty="0" smtClean="0">
                <a:latin typeface="Times New Roman" pitchFamily="18" charset="0"/>
              </a:rPr>
              <a:t>ВТОРНИК</a:t>
            </a:r>
            <a:endParaRPr lang="ru-RU" altLang="ru-RU" sz="36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276475"/>
            <a:ext cx="7410450" cy="3209925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Кроме бобра, на территории заповедника нашли себе прибежище и другие животные, всего 55 видов.</a:t>
            </a:r>
          </a:p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813" y="1"/>
            <a:ext cx="6654800" cy="92866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Благородный олень.</a:t>
            </a:r>
            <a:endParaRPr lang="ru-RU" altLang="ru-RU" sz="36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357158" y="857232"/>
            <a:ext cx="8572560" cy="2357455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Этих грациозных животных сейчас можно встретить во многих лесах, но родина всех их - </a:t>
            </a:r>
            <a:r>
              <a:rPr lang="ru-RU" sz="1600" b="1" dirty="0" err="1" smtClean="0"/>
              <a:t>Усманский</a:t>
            </a:r>
            <a:r>
              <a:rPr lang="ru-RU" sz="1600" b="1" dirty="0" smtClean="0"/>
              <a:t> бор. </a:t>
            </a:r>
          </a:p>
          <a:p>
            <a:r>
              <a:rPr lang="ru-RU" sz="1600" b="1" dirty="0" smtClean="0"/>
              <a:t>Высотой олени 115-155 см. Весят 130-300 кг. Ветвистые рога (8 кг.) самцы сбрасывают весной в марте-апреле. С каждым годом рога становятся больше и ветвистее. Питается олень корой деревьев, молодыми веточками-побегами, листьями и травянистыми растениями. </a:t>
            </a:r>
            <a:endParaRPr lang="ru-RU" altLang="ru-RU" sz="1600" dirty="0">
              <a:latin typeface="Times New Roman" pitchFamily="18" charset="0"/>
            </a:endParaRPr>
          </a:p>
        </p:txBody>
      </p:sp>
      <p:pic>
        <p:nvPicPr>
          <p:cNvPr id="1029" name="Picture 5" descr="D:\рабочий стол\Без назван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643182"/>
            <a:ext cx="4071966" cy="3929066"/>
          </a:xfrm>
          <a:prstGeom prst="rect">
            <a:avLst/>
          </a:prstGeom>
          <a:noFill/>
        </p:spPr>
      </p:pic>
      <p:pic>
        <p:nvPicPr>
          <p:cNvPr id="1030" name="Picture 6" descr="D:\рабочий стол\shutterstock_20457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714620"/>
            <a:ext cx="4214842" cy="3714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285720" y="285729"/>
            <a:ext cx="8715436" cy="1071569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/>
              <a:t>Живут небольшими стаями 4-10 особей. Взрослые самцы ведут постоянные бои за </a:t>
            </a:r>
            <a:r>
              <a:rPr lang="ru-RU" sz="1600" b="1" dirty="0" err="1" smtClean="0"/>
              <a:t>территорую</a:t>
            </a:r>
            <a:r>
              <a:rPr lang="ru-RU" sz="1600" b="1" dirty="0" smtClean="0"/>
              <a:t>. </a:t>
            </a:r>
            <a:endParaRPr lang="ru-RU" altLang="ru-RU" sz="1800" b="1" dirty="0">
              <a:latin typeface="Times New Roman" pitchFamily="18" charset="0"/>
            </a:endParaRPr>
          </a:p>
        </p:txBody>
      </p:sp>
      <p:pic>
        <p:nvPicPr>
          <p:cNvPr id="4" name="Picture 4" descr="D:\рабочий стол\pyatnistye-olen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4396149" cy="2928934"/>
          </a:xfrm>
          <a:prstGeom prst="rect">
            <a:avLst/>
          </a:prstGeom>
          <a:noFill/>
        </p:spPr>
      </p:pic>
      <p:pic>
        <p:nvPicPr>
          <p:cNvPr id="2050" name="Picture 2" descr="D:\рабочий стол\rotwil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429000"/>
            <a:ext cx="4097824" cy="3143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813" y="981075"/>
            <a:ext cx="6654800" cy="771525"/>
          </a:xfrm>
        </p:spPr>
        <p:txBody>
          <a:bodyPr>
            <a:normAutofit/>
          </a:bodyPr>
          <a:lstStyle/>
          <a:p>
            <a:r>
              <a:rPr lang="ru-RU" altLang="ru-RU" sz="3600" b="1" dirty="0" smtClean="0">
                <a:latin typeface="Times New Roman" pitchFamily="18" charset="0"/>
              </a:rPr>
              <a:t>ПОНЕДЕЛЬНИК</a:t>
            </a:r>
            <a:endParaRPr lang="ru-RU" altLang="ru-RU" sz="36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276475"/>
            <a:ext cx="7410450" cy="3209925"/>
          </a:xfrm>
        </p:spPr>
        <p:txBody>
          <a:bodyPr/>
          <a:lstStyle/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5" name="Picture 13" descr="k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857364"/>
            <a:ext cx="7500990" cy="406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357158" y="285728"/>
            <a:ext cx="8358246" cy="321470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/>
              <a:t>В начале лета (мае-июне) рождается теленок с пятнистой окраской: белые пятна на рыже-коричневом фоне.</a:t>
            </a:r>
            <a:br>
              <a:rPr lang="ru-RU" sz="2000" b="1" dirty="0" smtClean="0"/>
            </a:br>
            <a:r>
              <a:rPr lang="ru-RU" sz="2000" b="1" dirty="0" smtClean="0"/>
              <a:t>   В летний полдень, когда солнце заглядывает в самые тенистые места, и в лесные рощи входят духота и зной, олени не знают, куда уйти от жары. А у олененка даже на самом солнцепеке не убавляется прыти, и мать должна все время быть рядом. Оленья семья— это мать и детеныш, и неразлучны они целый год: с весны до весны. Она не мешает ему постигать мир леса и ничему специально не учит, во многом потакает и даже идет туда, куда хочет он. Но глаз за ним нужен постоянный, чтобы вовремя увести от опасности.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  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altLang="ru-RU" sz="3600" b="1" dirty="0">
              <a:latin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571604" y="4429132"/>
            <a:ext cx="7115196" cy="16970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 descr="D:\рабочий стол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143248"/>
            <a:ext cx="4229097" cy="2643186"/>
          </a:xfrm>
          <a:prstGeom prst="rect">
            <a:avLst/>
          </a:prstGeom>
          <a:noFill/>
        </p:spPr>
      </p:pic>
      <p:pic>
        <p:nvPicPr>
          <p:cNvPr id="3076" name="Picture 4" descr="D:\рабочий стол\krasota2_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071810"/>
            <a:ext cx="4107655" cy="3286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500034" y="357167"/>
            <a:ext cx="8286808" cy="92869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/>
              <a:t>Есть в заповеднике такие места, куда уже много лет подряд каждую осень приходят реветь олени. Тут и трава не растет, белеют вокруг ошкуренные стволики молодых </a:t>
            </a:r>
            <a:r>
              <a:rPr lang="ru-RU" sz="2200" b="1" dirty="0" smtClean="0"/>
              <a:t>сосенок.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altLang="ru-RU" sz="3600" b="1" dirty="0">
              <a:latin typeface="Times New Roman" pitchFamily="18" charset="0"/>
            </a:endParaRPr>
          </a:p>
        </p:txBody>
      </p:sp>
      <p:pic>
        <p:nvPicPr>
          <p:cNvPr id="4098" name="Picture 2" descr="D:\рабочий стол\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5143536" cy="421507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572132" y="1357298"/>
            <a:ext cx="2643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/>
              <a:t> </a:t>
            </a:r>
            <a:endParaRPr lang="ru-RU" b="1" cap="all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86000" y="5786454"/>
            <a:ext cx="6429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571472" y="214291"/>
            <a:ext cx="8286808" cy="857255"/>
          </a:xfrm>
        </p:spPr>
        <p:txBody>
          <a:bodyPr>
            <a:normAutofit/>
          </a:bodyPr>
          <a:lstStyle/>
          <a:p>
            <a:r>
              <a:rPr lang="ru-RU" sz="2400" b="1" cap="all" dirty="0" smtClean="0"/>
              <a:t>Игра       «ОЛЕНИ И ПАСТУХИ».</a:t>
            </a: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357158" y="1142985"/>
            <a:ext cx="8572560" cy="2500329"/>
          </a:xfrm>
        </p:spPr>
        <p:txBody>
          <a:bodyPr/>
          <a:lstStyle/>
          <a:p>
            <a:r>
              <a:rPr lang="ru-RU" sz="1800" dirty="0" smtClean="0"/>
              <a:t>Все игроки — олени, на головах у них атрибуты, имитирующие оленьи рога. Двое ведущих — пастухи — стоят на противоположных сторонах площадки, в руках у них </a:t>
            </a:r>
            <a:r>
              <a:rPr lang="ru-RU" sz="1800" dirty="0" err="1" smtClean="0"/>
              <a:t>маут</a:t>
            </a:r>
            <a:r>
              <a:rPr lang="ru-RU" sz="1800" dirty="0" smtClean="0"/>
              <a:t> (картонное кольцо или длинная веревка с петлей). Игроки-олени бегают по кругу гурьбой, а пастухи стараются накинуть им на рога </a:t>
            </a:r>
            <a:r>
              <a:rPr lang="ru-RU" sz="1800" dirty="0" err="1" smtClean="0"/>
              <a:t>маут</a:t>
            </a:r>
            <a:r>
              <a:rPr lang="ru-RU" sz="1800" dirty="0" smtClean="0"/>
              <a:t>. Рога могут имитировать и веточки, которые дети держат в руках. </a:t>
            </a:r>
          </a:p>
          <a:p>
            <a:r>
              <a:rPr lang="ru-RU" sz="1800" b="1" dirty="0" smtClean="0"/>
              <a:t>Правила игры.</a:t>
            </a:r>
            <a:r>
              <a:rPr lang="ru-RU" sz="1800" dirty="0" smtClean="0"/>
              <a:t> Бегать надо легко, увертываясь от </a:t>
            </a:r>
            <a:r>
              <a:rPr lang="ru-RU" sz="1800" dirty="0" err="1" smtClean="0"/>
              <a:t>маута</a:t>
            </a:r>
            <a:r>
              <a:rPr lang="ru-RU" sz="1800" dirty="0" smtClean="0"/>
              <a:t>. Набрасывать </a:t>
            </a:r>
            <a:r>
              <a:rPr lang="ru-RU" sz="1800" dirty="0" err="1" smtClean="0"/>
              <a:t>маут</a:t>
            </a:r>
            <a:r>
              <a:rPr lang="ru-RU" sz="1800" dirty="0" smtClean="0"/>
              <a:t> можно только на рога. Каждый пастух сам выбирает момент для </a:t>
            </a:r>
            <a:r>
              <a:rPr lang="ru-RU" sz="1800" dirty="0" err="1" smtClean="0"/>
              <a:t>набрасываня</a:t>
            </a:r>
            <a:r>
              <a:rPr lang="ru-RU" sz="1800" dirty="0" smtClean="0"/>
              <a:t> </a:t>
            </a:r>
            <a:r>
              <a:rPr lang="ru-RU" sz="1800" dirty="0" err="1" smtClean="0"/>
              <a:t>маута</a:t>
            </a:r>
            <a:endParaRPr lang="ru-RU" sz="1800" dirty="0" smtClean="0"/>
          </a:p>
          <a:p>
            <a:endParaRPr lang="ru-RU" sz="2400" dirty="0"/>
          </a:p>
        </p:txBody>
      </p:sp>
      <p:pic>
        <p:nvPicPr>
          <p:cNvPr id="6145" name="Picture 1" descr="D:\рабочий стол\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190416"/>
            <a:ext cx="6143668" cy="3667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214414" y="3643314"/>
            <a:ext cx="2500330" cy="357190"/>
          </a:xfrm>
        </p:spPr>
        <p:txBody>
          <a:bodyPr>
            <a:normAutofit fontScale="90000"/>
          </a:bodyPr>
          <a:lstStyle/>
          <a:p>
            <a:pPr algn="l"/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4857752" y="1357298"/>
            <a:ext cx="4286248" cy="3857652"/>
          </a:xfrm>
        </p:spPr>
        <p:txBody>
          <a:bodyPr>
            <a:normAutofit fontScale="92500" lnSpcReduction="10000"/>
          </a:bodyPr>
          <a:lstStyle/>
          <a:p>
            <a:r>
              <a:rPr lang="ru-RU" altLang="ru-RU" sz="2800" dirty="0" smtClean="0">
                <a:latin typeface="Times New Roman" pitchFamily="18" charset="0"/>
              </a:rPr>
              <a:t>А вот к нам спешит ещё один обитатель зоопарка, а чтобы узнать его вы отгадайте загадку:</a:t>
            </a:r>
            <a:br>
              <a:rPr lang="ru-RU" altLang="ru-RU" sz="2800" dirty="0" smtClean="0">
                <a:latin typeface="Times New Roman" pitchFamily="18" charset="0"/>
              </a:rPr>
            </a:br>
            <a:r>
              <a:rPr lang="ru-RU" altLang="ru-RU" sz="2800" dirty="0" smtClean="0">
                <a:latin typeface="Times New Roman" pitchFamily="18" charset="0"/>
              </a:rPr>
              <a:t>«</a:t>
            </a:r>
            <a:r>
              <a:rPr lang="ru-RU" altLang="ru-RU" sz="2400" dirty="0" smtClean="0">
                <a:latin typeface="Times New Roman" pitchFamily="18" charset="0"/>
              </a:rPr>
              <a:t>Хочешь – верь. Или не верь.</a:t>
            </a:r>
            <a:br>
              <a:rPr lang="ru-RU" altLang="ru-RU" sz="2400" dirty="0" smtClean="0">
                <a:latin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</a:rPr>
              <a:t> Есть в лесу сохатый зверь.</a:t>
            </a:r>
            <a:br>
              <a:rPr lang="ru-RU" altLang="ru-RU" sz="2400" dirty="0" smtClean="0">
                <a:latin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</a:rPr>
              <a:t> Словно вешалки рога,</a:t>
            </a:r>
            <a:br>
              <a:rPr lang="ru-RU" altLang="ru-RU" sz="2400" dirty="0" smtClean="0">
                <a:latin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</a:rPr>
              <a:t> Очень грозен для врага.</a:t>
            </a:r>
            <a:br>
              <a:rPr lang="ru-RU" altLang="ru-RU" sz="2400" dirty="0" smtClean="0">
                <a:latin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</a:rPr>
              <a:t> Шум в лесу. Что там стряслось?</a:t>
            </a:r>
            <a:br>
              <a:rPr lang="ru-RU" altLang="ru-RU" sz="2400" dirty="0" smtClean="0">
                <a:latin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</a:rPr>
              <a:t> То бежит огромный ...(Лось)»</a:t>
            </a:r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4098" name="Picture 2" descr="D:\рабочий стол\лос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14686"/>
            <a:ext cx="4659314" cy="3108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500166" y="142852"/>
            <a:ext cx="6654800" cy="771525"/>
          </a:xfrm>
        </p:spPr>
        <p:txBody>
          <a:bodyPr/>
          <a:lstStyle/>
          <a:p>
            <a:r>
              <a:rPr lang="ru-RU" altLang="ru-RU" sz="2400" b="1" dirty="0" smtClean="0">
                <a:latin typeface="Times New Roman" pitchFamily="18" charset="0"/>
              </a:rPr>
              <a:t>Рассказ о лосе.</a:t>
            </a: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1071546"/>
            <a:ext cx="7410450" cy="5572164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Царствует в наших лесах одно из самых крупных животных – лось. Он легко узнаваем. Крупные, мощные ноги, горбоносая морда, высокая холка. Взрослые самцы могут похвастаться большими рогами, похожими на лопату. Но иногда рога надоедают лосю. И он их сбрасывает в ноябре-декабре и ходит без них до мая.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Лось – </a:t>
            </a:r>
            <a:r>
              <a:rPr lang="ru-RU" altLang="ru-RU" sz="2400" dirty="0" err="1" smtClean="0">
                <a:latin typeface="Times New Roman" pitchFamily="18" charset="0"/>
              </a:rPr>
              <a:t>губастик</a:t>
            </a:r>
            <a:r>
              <a:rPr lang="ru-RU" altLang="ru-RU" sz="2400" dirty="0" smtClean="0">
                <a:latin typeface="Times New Roman" pitchFamily="18" charset="0"/>
              </a:rPr>
              <a:t>, верхняя губа у него очень большая. Шея короткая, уши длинные, остроконечные. Шерсть — коричневого цвета, с различными оттенками пепельного. В летнюю пору цвет шерсти лося более тёмный.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Что представляет собой еда  для  лося? Ветки деревьев и кустарников, трава осока, а также болотная растительность. Лоси – большие любители такого растения, как иван-чай.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Зимой лось кормится днем, а ночью – спит. Летом, же, наоборот. Прячась от жары и мошек, днем лось отдыхает, а ночью ищет себе пропитание. Где можно услышать голос лося? В конце лета по утрам и вечерам самцы издают звуки, похожие на глухое и протяжное мычание.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В последние дни мая — в начале июня лосиха рождает одного, реже двух лосят.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Лось также  живёт в Воронежском заповеднике и нуждается в защите.</a:t>
            </a:r>
            <a:endParaRPr lang="ru-RU" altLang="ru-RU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813" y="981075"/>
            <a:ext cx="6654800" cy="771525"/>
          </a:xfrm>
        </p:spPr>
        <p:txBody>
          <a:bodyPr/>
          <a:lstStyle/>
          <a:p>
            <a:pPr algn="l"/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3714744" y="1285861"/>
            <a:ext cx="4667256" cy="500066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А сейчас мы с вами поиграем. Хотите поиграть? А наш знакомый лось за нами будет наблюдать и следить за тем, чтобы вы отвечали правильно.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Становитесь в круг, я буду бросать вам мяч, а вы называть какое-нибудь слово о лосе. Проводится игра «Скажи слово о лосе».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Молодцы, хорошо справились с заданием и закрепили все полученные знания.</a:t>
            </a:r>
          </a:p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5720" y="2000240"/>
            <a:ext cx="3429000" cy="36576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500034" y="357167"/>
            <a:ext cx="8358246" cy="928693"/>
          </a:xfrm>
        </p:spPr>
        <p:txBody>
          <a:bodyPr>
            <a:normAutofit/>
          </a:bodyPr>
          <a:lstStyle/>
          <a:p>
            <a:pPr algn="l"/>
            <a:r>
              <a:rPr lang="en-US" altLang="ru-RU" sz="2400" dirty="0" smtClean="0">
                <a:latin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</a:rPr>
              <a:t>Из малых кошек, из пятнистых, А на ушах, представьте, кисти!</a:t>
            </a:r>
            <a:br>
              <a:rPr lang="ru-RU" altLang="ru-RU" sz="2000" dirty="0" smtClean="0">
                <a:latin typeface="Times New Roman" pitchFamily="18" charset="0"/>
              </a:rPr>
            </a:br>
            <a:r>
              <a:rPr lang="ru-RU" altLang="ru-RU" sz="2000" dirty="0" smtClean="0">
                <a:latin typeface="Times New Roman" pitchFamily="18" charset="0"/>
              </a:rPr>
              <a:t>Короткий хвост. Не скажешь «брысь», Она ведь хищник розный…</a:t>
            </a:r>
            <a:r>
              <a:rPr lang="ru-RU" altLang="ru-RU" sz="2000" b="1" dirty="0" smtClean="0">
                <a:latin typeface="Times New Roman" pitchFamily="18" charset="0"/>
              </a:rPr>
              <a:t> </a:t>
            </a:r>
            <a:r>
              <a:rPr lang="ru-RU" altLang="ru-RU" sz="2000" dirty="0" smtClean="0">
                <a:latin typeface="Times New Roman" pitchFamily="18" charset="0"/>
              </a:rPr>
              <a:t>(Рысь)</a:t>
            </a:r>
            <a:r>
              <a:rPr lang="ru-RU" altLang="ru-RU" sz="2000" b="1" dirty="0" smtClean="0">
                <a:latin typeface="Times New Roman" pitchFamily="18" charset="0"/>
              </a:rPr>
              <a:t> </a:t>
            </a:r>
            <a:endParaRPr lang="ru-RU" altLang="ru-RU" sz="2400" b="1" dirty="0">
              <a:latin typeface="Times New Roman" pitchFamily="18" charset="0"/>
            </a:endParaRPr>
          </a:p>
        </p:txBody>
      </p:sp>
      <p:pic>
        <p:nvPicPr>
          <p:cNvPr id="4" name="Picture 7" descr="lunx_lunx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282" y="1214422"/>
            <a:ext cx="3000396" cy="2652723"/>
          </a:xfrm>
        </p:spPr>
      </p:pic>
      <p:sp>
        <p:nvSpPr>
          <p:cNvPr id="5" name="TextBox 4"/>
          <p:cNvSpPr txBox="1"/>
          <p:nvPr/>
        </p:nvSpPr>
        <p:spPr>
          <a:xfrm>
            <a:off x="3286116" y="1357298"/>
            <a:ext cx="585788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Рысь</a:t>
            </a:r>
            <a:r>
              <a:rPr lang="ru-RU" sz="1400" dirty="0" smtClean="0"/>
              <a:t> –отличается сильным, плотным сложением, сильными , мощными лапами, напоминающими лапы тигра или леопарда; все это уже с первого взгляда указывает на большую силу рыси. Уши довольно длинны, заострены и оканчиваются черными кисточками . На толстой верхней губе находится несколько рядов жестких и длинных усов. Густой мягкий мех одевает тело и удлиняется на морде в виде бороды, которая свешивается двумя концами по обе стороны головы и вместе с ушными кисточками придает «лицу» рыси своеобразный вид. Цвет меха сверху рыжевато-серый, перемешанный с беловатым; на голове, шее, спине и боках мех густо усажен рыже-бурыми пятнами. Нижняя сторона тела, внутренняя сторона ног, передняя часть шеи, губы и круги вокруг глаз белого цвета. Морда рыжеватая, хвост густой и пушистый ,конец его черного цвета. Летом мех короче и более рыжеватый, зимой длиннее и скорее светло-серого цвета. Рысь живет поодиночке. По строению тела и душевным качествам  не уступает никакой другой кошке. Необыкновенно сильное туловище при высоких ногах и превосходно развитые органы чувств показывают, что этот хищник прекрасно вооружен. Рысь очень вынослива при ходьбе, она движется лишь шагом или кошачьей рысью, но никогда не прыжками, пока ее не принуждает к этому необходимость. Она хорошо лазает и ловко плавает. Это осторожное, осмотрительное и хитрое животное, которое никогда не теряет присутствия духа и из всякого положения старается и умеет извлечь выгоду. Голос рыси громок, криклив, высок.</a:t>
            </a:r>
          </a:p>
          <a:p>
            <a:r>
              <a:rPr lang="ru-RU" sz="1400" dirty="0" smtClean="0"/>
              <a:t>От маленьких  птиц до косули или глухаря едва ли какое-либо животное застраховано от ее нападений.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786190"/>
            <a:ext cx="32565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Игра «Исправь предложение».</a:t>
            </a:r>
          </a:p>
          <a:p>
            <a:endParaRPr lang="ru-RU" dirty="0" smtClean="0"/>
          </a:p>
          <a:p>
            <a:r>
              <a:rPr lang="ru-RU" sz="1600" dirty="0" smtClean="0"/>
              <a:t>Заяц охотится за рысью. </a:t>
            </a:r>
          </a:p>
          <a:p>
            <a:r>
              <a:rPr lang="ru-RU" sz="1600" dirty="0" smtClean="0"/>
              <a:t>Рысь питается травой и зерном. Рысь - трусливое и робкое животное. </a:t>
            </a:r>
          </a:p>
          <a:p>
            <a:r>
              <a:rPr lang="ru-RU" sz="1600" dirty="0" smtClean="0"/>
              <a:t>Рысь не умеет плавать и плохо лазает по деревьям. </a:t>
            </a:r>
          </a:p>
          <a:p>
            <a:r>
              <a:rPr lang="ru-RU" sz="1600" dirty="0" smtClean="0"/>
              <a:t>Рысь прячется от зайцев и белок. Мех у рыси белый, короткий и редкий.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500034" y="428604"/>
            <a:ext cx="8215370" cy="1000131"/>
          </a:xfrm>
        </p:spPr>
        <p:txBody>
          <a:bodyPr>
            <a:normAutofit/>
          </a:bodyPr>
          <a:lstStyle/>
          <a:p>
            <a:r>
              <a:rPr lang="ru-RU" altLang="ru-RU" sz="2400" dirty="0" smtClean="0">
                <a:latin typeface="Times New Roman" pitchFamily="18" charset="0"/>
              </a:rPr>
              <a:t>Среди всех лесных зверей Известна хитростью своей,</a:t>
            </a:r>
            <a:r>
              <a:rPr lang="en-US" altLang="ru-RU" sz="2400" dirty="0" smtClean="0">
                <a:latin typeface="Times New Roman" pitchFamily="18" charset="0"/>
              </a:rPr>
              <a:t/>
            </a:r>
            <a:br>
              <a:rPr lang="en-US" altLang="ru-RU" sz="2400" dirty="0" smtClean="0">
                <a:latin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</a:rPr>
              <a:t>Ловкостью и красотой. А зовут ее …(лисой)</a:t>
            </a:r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8596" y="1571612"/>
            <a:ext cx="3286148" cy="3371586"/>
          </a:xfrm>
          <a:prstGeom prst="rect">
            <a:avLst/>
          </a:prstGeom>
          <a:ln/>
        </p:spPr>
      </p:pic>
      <p:sp>
        <p:nvSpPr>
          <p:cNvPr id="6" name="TextBox 5"/>
          <p:cNvSpPr txBox="1"/>
          <p:nvPr/>
        </p:nvSpPr>
        <p:spPr>
          <a:xfrm>
            <a:off x="4071934" y="1428736"/>
            <a:ext cx="471490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Правила игры «Хитрая лиса»</a:t>
            </a:r>
          </a:p>
          <a:p>
            <a:pPr>
              <a:buNone/>
            </a:pPr>
            <a:r>
              <a:rPr lang="ru-RU" sz="1400" dirty="0" smtClean="0"/>
              <a:t>Играть можно любой группой детей, но оптимальным количеством будет 6-10 человек. В начале игры дети стоят лицом в круг, убрав руки за спину.</a:t>
            </a:r>
          </a:p>
          <a:p>
            <a:pPr>
              <a:buNone/>
            </a:pPr>
            <a:r>
              <a:rPr lang="ru-RU" sz="1400" dirty="0" smtClean="0"/>
              <a:t>Взрослый или водящий из числа детей идет за кругом и незаметно дотрагивается до руки одного из ребят. Тот, до кого дотронулся водящий, тут же становится «</a:t>
            </a:r>
            <a:r>
              <a:rPr lang="ru-RU" sz="1400" b="1" dirty="0" smtClean="0"/>
              <a:t>хитрой лисой</a:t>
            </a:r>
            <a:r>
              <a:rPr lang="ru-RU" sz="1400" dirty="0" smtClean="0"/>
              <a:t>».</a:t>
            </a:r>
          </a:p>
          <a:p>
            <a:pPr>
              <a:buNone/>
            </a:pPr>
            <a:r>
              <a:rPr lang="ru-RU" sz="1400" dirty="0" smtClean="0"/>
              <a:t>После этого водящий выбирает одного из ребят и предлагает ему посмотреть на лица друзей и угадать, кто же является «хитрой лисой». Если этот игрок сразу не угадал, то все дети хором спрашивают:</a:t>
            </a:r>
          </a:p>
          <a:p>
            <a:pPr>
              <a:buNone/>
            </a:pPr>
            <a:r>
              <a:rPr lang="ru-RU" sz="1400" i="1" dirty="0" smtClean="0"/>
              <a:t>- Хитрая лиса, где ты?!</a:t>
            </a:r>
            <a:r>
              <a:rPr lang="ru-RU" sz="1400" dirty="0" smtClean="0"/>
              <a:t>»</a:t>
            </a:r>
          </a:p>
          <a:p>
            <a:pPr>
              <a:buNone/>
            </a:pPr>
            <a:r>
              <a:rPr lang="ru-RU" sz="1400" dirty="0" smtClean="0"/>
              <a:t>и смотрят на лица друг друга, пытаясь угадать и найти плутовку.</a:t>
            </a:r>
          </a:p>
          <a:p>
            <a:pPr>
              <a:buNone/>
            </a:pPr>
            <a:r>
              <a:rPr lang="ru-RU" sz="1400" dirty="0" smtClean="0"/>
              <a:t>Если лису угадали, то игра начинается сначала. Если лиса всё же сумела скрыться, то после трех заданных вопросов она отвечает:</a:t>
            </a:r>
          </a:p>
          <a:p>
            <a:pPr>
              <a:buNone/>
            </a:pPr>
            <a:r>
              <a:rPr lang="ru-RU" sz="1400" dirty="0" smtClean="0"/>
              <a:t>- </a:t>
            </a:r>
            <a:r>
              <a:rPr lang="ru-RU" sz="1400" i="1" dirty="0" smtClean="0"/>
              <a:t>Я тут!!!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и бежит ловить ребят. Все бросаются врассыпную. После 3 пойманных и осаленных детей игра заканчивается и всё начинается сначала.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6654800" cy="771525"/>
          </a:xfrm>
        </p:spPr>
        <p:txBody>
          <a:bodyPr/>
          <a:lstStyle/>
          <a:p>
            <a:pPr algn="l"/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4572000" y="500017"/>
            <a:ext cx="4357718" cy="6357983"/>
          </a:xfrm>
        </p:spPr>
        <p:txBody>
          <a:bodyPr>
            <a:normAutofit fontScale="70000" lnSpcReduction="20000"/>
          </a:bodyPr>
          <a:lstStyle/>
          <a:p>
            <a:r>
              <a:rPr lang="ru-RU" sz="2400" dirty="0"/>
              <a:t>Парнокопытный и свинообразный.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Любит понежиться в жиже он грязной.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Переплывает широкую реку.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Крайне  опасен  для человека!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Может клыками орудовать ловко.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Роет, копает с большою  сноровкой.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Хоть неуклюж, но в движениях быстрый,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Снег  ему в тягость — глубокий, пушистый.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В зарослях днем пребывает на лёжке,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Ночью выходит на поиск кормежки.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Осенью желуди ест и орехи,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Кормится он на полях без помехи.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Плюс потребляет животную пищу.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Раненых ланей с косулями ищет…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Время, когда «заключаются браки»,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Между самцами богато на драки.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Дети  рождаются с шерсткою плотной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И полосатой расцветкою модной.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Он не труслив, но весьма осторожен.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Если охотником вызов вдруг брошен,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Рьяно потомство свое защищает.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Грозен.  Обидчика он не прощает.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Во избежание охотничьей драмы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НЕТ — самострелам, НЕТ — ловчим ямам!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И под запретом, конечно, капкан.    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Имя животного? Дикий…</a:t>
            </a:r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5122" name="Picture 2" descr="D:\рабочий стол\1157682_298687826952743_172677152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229865" cy="291464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3500438"/>
            <a:ext cx="42862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Игра «накорми кабана»</a:t>
            </a:r>
          </a:p>
          <a:p>
            <a:endParaRPr lang="ru-RU" b="1" dirty="0" smtClean="0"/>
          </a:p>
          <a:p>
            <a:r>
              <a:rPr lang="ru-RU" dirty="0" smtClean="0"/>
              <a:t>Дети делятся на 2 команды.</a:t>
            </a:r>
          </a:p>
          <a:p>
            <a:r>
              <a:rPr lang="ru-RU" dirty="0" smtClean="0"/>
              <a:t>У каждого игрока ложка с желудем. Напротив каждой команды стоит пустая емкость.</a:t>
            </a:r>
          </a:p>
          <a:p>
            <a:r>
              <a:rPr lang="ru-RU" dirty="0" smtClean="0"/>
              <a:t> </a:t>
            </a:r>
            <a:r>
              <a:rPr lang="ru-RU" b="1" dirty="0" smtClean="0"/>
              <a:t>Цель:</a:t>
            </a:r>
            <a:r>
              <a:rPr lang="ru-RU" dirty="0" smtClean="0"/>
              <a:t> Поместив ложку в рот перенести все желуди в емкость. Игра проводится на скорость.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214282" y="285729"/>
            <a:ext cx="8715436" cy="146687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Дружбу водит лишь с лисой,</a:t>
            </a:r>
            <a:br>
              <a:rPr lang="ru-RU" sz="2400" dirty="0" smtClean="0"/>
            </a:br>
            <a:r>
              <a:rPr lang="ru-RU" sz="2400" dirty="0" smtClean="0"/>
              <a:t>Этот зверь сердитый, злой. Предок всех собак, поверь,</a:t>
            </a:r>
            <a:br>
              <a:rPr lang="ru-RU" sz="2400" dirty="0" smtClean="0"/>
            </a:br>
            <a:r>
              <a:rPr lang="ru-RU" sz="2400" dirty="0" smtClean="0"/>
              <a:t>Этот серый хищный зверь.</a:t>
            </a:r>
            <a:br>
              <a:rPr lang="ru-RU" sz="2400" dirty="0" smtClean="0"/>
            </a:br>
            <a:r>
              <a:rPr lang="ru-RU" sz="2400" dirty="0" smtClean="0"/>
              <a:t>Знает в овцах, козах толк</a:t>
            </a:r>
            <a:br>
              <a:rPr lang="ru-RU" sz="2400" dirty="0" smtClean="0"/>
            </a:br>
            <a:r>
              <a:rPr lang="ru-RU" sz="2400" dirty="0" smtClean="0"/>
              <a:t>Страшный, хитрый, лютый… </a:t>
            </a:r>
            <a:r>
              <a:rPr lang="ru-RU" altLang="ru-RU" sz="2400" dirty="0" smtClean="0">
                <a:latin typeface="Times New Roman" pitchFamily="18" charset="0"/>
              </a:rPr>
              <a:t/>
            </a:r>
            <a:br>
              <a:rPr lang="ru-RU" altLang="ru-RU" sz="2400" dirty="0" smtClean="0">
                <a:latin typeface="Times New Roman" pitchFamily="18" charset="0"/>
              </a:rPr>
            </a:b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4286248" y="1214422"/>
            <a:ext cx="4857752" cy="4581525"/>
          </a:xfrm>
        </p:spPr>
        <p:txBody>
          <a:bodyPr/>
          <a:lstStyle/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4" name="Picture 2" descr="D:\рабочий стол\photo_volkov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143116"/>
            <a:ext cx="4800596" cy="30003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3429000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«Гуси-лебеди»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813" y="981075"/>
            <a:ext cx="6654800" cy="771525"/>
          </a:xfrm>
        </p:spPr>
        <p:txBody>
          <a:bodyPr/>
          <a:lstStyle/>
          <a:p>
            <a:pPr algn="l"/>
            <a:r>
              <a:rPr lang="ru-RU" altLang="ru-RU" sz="2400" b="1">
                <a:latin typeface="Times New Roman" pitchFamily="18" charset="0"/>
              </a:rPr>
              <a:t>«Знакомьтесь, Воронежский заповедник»</a:t>
            </a: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276475"/>
            <a:ext cx="7410450" cy="3209925"/>
          </a:xfrm>
        </p:spPr>
        <p:txBody>
          <a:bodyPr/>
          <a:lstStyle/>
          <a:p>
            <a:pPr algn="ctr"/>
            <a:r>
              <a:rPr lang="ru-RU" altLang="ru-RU" sz="2400" b="1" i="1">
                <a:latin typeface="Times New Roman" pitchFamily="18" charset="0"/>
              </a:rPr>
              <a:t>Цель: </a:t>
            </a:r>
            <a:r>
              <a:rPr lang="ru-RU" altLang="ru-RU" sz="2400">
                <a:latin typeface="Times New Roman" pitchFamily="18" charset="0"/>
              </a:rPr>
              <a:t>Дать детям представление о том, что такое заповедники и для чего они создаются. Познакомить детей</a:t>
            </a:r>
            <a:r>
              <a:rPr lang="ru-RU" altLang="ru-RU" sz="2400" b="1" i="1">
                <a:latin typeface="Times New Roman" pitchFamily="18" charset="0"/>
              </a:rPr>
              <a:t> </a:t>
            </a:r>
            <a:r>
              <a:rPr lang="en-US" altLang="ru-RU" sz="2400">
                <a:latin typeface="Times New Roman" pitchFamily="18" charset="0"/>
              </a:rPr>
              <a:t>c</a:t>
            </a:r>
            <a:r>
              <a:rPr lang="en-US" altLang="ru-RU" sz="2400" b="1" i="1">
                <a:latin typeface="Times New Roman" pitchFamily="18" charset="0"/>
              </a:rPr>
              <a:t> </a:t>
            </a:r>
            <a:r>
              <a:rPr lang="ru-RU" altLang="ru-RU" sz="2400">
                <a:latin typeface="Times New Roman" pitchFamily="18" charset="0"/>
              </a:rPr>
              <a:t>Воронежским заповедником, его вкладе в  сохранение бобров, показать детям, какие животные живут в Воронежском заповеднике. Формировать у детей осознание того, что природу нужно беречь. </a:t>
            </a:r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214282" y="357167"/>
            <a:ext cx="8572560" cy="1357322"/>
          </a:xfrm>
        </p:spPr>
        <p:txBody>
          <a:bodyPr>
            <a:normAutofit/>
          </a:bodyPr>
          <a:lstStyle/>
          <a:p>
            <a:pPr algn="l"/>
            <a:r>
              <a:rPr lang="ru-RU" altLang="ru-RU" sz="2400" dirty="0" smtClean="0">
                <a:latin typeface="Times New Roman" pitchFamily="18" charset="0"/>
              </a:rPr>
              <a:t>Уши длинные, несмелый. То он серый, то он белый.</a:t>
            </a:r>
            <a:br>
              <a:rPr lang="ru-RU" altLang="ru-RU" sz="2400" dirty="0" smtClean="0">
                <a:latin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</a:rPr>
              <a:t>То бежит, а то уж скачет, Куцый хвост от волка прячет.  (Заяц)</a:t>
            </a:r>
            <a:br>
              <a:rPr lang="ru-RU" altLang="ru-RU" sz="2400" dirty="0" smtClean="0">
                <a:latin typeface="Times New Roman" pitchFamily="18" charset="0"/>
              </a:rPr>
            </a:b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500034" y="1785927"/>
            <a:ext cx="4286280" cy="4429156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b="1" dirty="0" smtClean="0">
                <a:latin typeface="Times New Roman" pitchFamily="18" charset="0"/>
              </a:rPr>
              <a:t>игра «Скажи слово о зайце».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altLang="ru-RU" sz="2400" dirty="0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Становитесь в круг, я буду бросать вам мяч, а вы называть какое-нибудь слово о зайчике. 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8100" y="1500174"/>
            <a:ext cx="4025900" cy="4229112"/>
          </a:xfrm>
          <a:prstGeom prst="rect">
            <a:avLst/>
          </a:prstGeom>
          <a:ln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357159" y="285729"/>
            <a:ext cx="8358246" cy="1071569"/>
          </a:xfrm>
        </p:spPr>
        <p:txBody>
          <a:bodyPr>
            <a:normAutofit/>
          </a:bodyPr>
          <a:lstStyle/>
          <a:p>
            <a:pPr algn="l"/>
            <a:r>
              <a:rPr lang="ru-RU" altLang="ru-RU" sz="2000" dirty="0" smtClean="0">
                <a:latin typeface="Times New Roman" pitchFamily="18" charset="0"/>
              </a:rPr>
              <a:t>Зверька узнаем мы с тобой По двум таким приметам:</a:t>
            </a:r>
            <a:br>
              <a:rPr lang="ru-RU" altLang="ru-RU" sz="2000" dirty="0" smtClean="0">
                <a:latin typeface="Times New Roman" pitchFamily="18" charset="0"/>
              </a:rPr>
            </a:br>
            <a:r>
              <a:rPr lang="ru-RU" altLang="ru-RU" sz="2000" dirty="0" smtClean="0">
                <a:latin typeface="Times New Roman" pitchFamily="18" charset="0"/>
              </a:rPr>
              <a:t>Он в шубке серенькой зимой, А в рыжей шубке — летом. </a:t>
            </a:r>
            <a:r>
              <a:rPr lang="ru-RU" altLang="ru-RU" sz="2000" b="1" dirty="0" smtClean="0">
                <a:latin typeface="Times New Roman" pitchFamily="18" charset="0"/>
              </a:rPr>
              <a:t>(Белка).</a:t>
            </a:r>
            <a:endParaRPr lang="ru-RU" altLang="ru-RU" sz="2000" b="1" dirty="0">
              <a:latin typeface="Times New Roman" pitchFamily="18" charset="0"/>
            </a:endParaRPr>
          </a:p>
        </p:txBody>
      </p:sp>
      <p:pic>
        <p:nvPicPr>
          <p:cNvPr id="4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44" y="1142984"/>
            <a:ext cx="3366559" cy="3438541"/>
          </a:xfrm>
          <a:ln/>
        </p:spPr>
      </p:pic>
      <p:sp>
        <p:nvSpPr>
          <p:cNvPr id="5" name="TextBox 4"/>
          <p:cNvSpPr txBox="1"/>
          <p:nvPr/>
        </p:nvSpPr>
        <p:spPr>
          <a:xfrm>
            <a:off x="3571868" y="1357298"/>
            <a:ext cx="54292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Исходное положение</a:t>
            </a:r>
            <a:r>
              <a:rPr lang="ru-RU" dirty="0" smtClean="0"/>
              <a:t>: Руки перед грудью, слегка согнуты в </a:t>
            </a:r>
            <a:r>
              <a:rPr lang="ru-RU" dirty="0" err="1" smtClean="0"/>
              <a:t>логте</a:t>
            </a:r>
            <a:r>
              <a:rPr lang="ru-RU" dirty="0" smtClean="0"/>
              <a:t>. Начинаем игру с правой руки.</a:t>
            </a:r>
          </a:p>
          <a:p>
            <a:r>
              <a:rPr lang="ru-RU" b="1" dirty="0" smtClean="0"/>
              <a:t>Белка ехала в тележке </a:t>
            </a:r>
            <a:r>
              <a:rPr lang="ru-RU" dirty="0" smtClean="0"/>
              <a:t>(сжимаем кисть в кулак, </a:t>
            </a:r>
            <a:r>
              <a:rPr lang="ru-RU" i="1" dirty="0" smtClean="0"/>
              <a:t>«крутим»</a:t>
            </a:r>
            <a:r>
              <a:rPr lang="ru-RU" dirty="0" smtClean="0"/>
              <a:t> кулачком 10 – 15 сек.)</a:t>
            </a:r>
          </a:p>
          <a:p>
            <a:r>
              <a:rPr lang="ru-RU" b="1" dirty="0" smtClean="0"/>
              <a:t>Белка щелкала орешки </a:t>
            </a:r>
            <a:r>
              <a:rPr lang="ru-RU" dirty="0" smtClean="0"/>
              <a:t>(большим пальцем проводим по кончикам остальных 4 – 5 раз.)</a:t>
            </a:r>
          </a:p>
          <a:p>
            <a:r>
              <a:rPr lang="ru-RU" b="1" dirty="0" smtClean="0"/>
              <a:t>Раз, два, три, четыре, пять </a:t>
            </a:r>
            <a:r>
              <a:rPr lang="ru-RU" dirty="0" smtClean="0"/>
              <a:t>(левой рукой интенсивно массируем пальчики правой руки до тепла.</a:t>
            </a:r>
          </a:p>
          <a:p>
            <a:r>
              <a:rPr lang="ru-RU" b="1" dirty="0" smtClean="0"/>
              <a:t>Поиграем мы опять </a:t>
            </a:r>
            <a:r>
              <a:rPr lang="ru-RU" dirty="0" smtClean="0"/>
              <a:t>(растираем ладошки до тепла между собой.)</a:t>
            </a:r>
          </a:p>
          <a:p>
            <a:r>
              <a:rPr lang="ru-RU" dirty="0" smtClean="0"/>
              <a:t>Повторить игру для левой руки.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sc0027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86" y="0"/>
            <a:ext cx="91176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939916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>
                <a:latin typeface="Times New Roman" pitchFamily="18" charset="0"/>
              </a:rPr>
              <a:t>Вот как много  нового мы с вами узнали, посетив Воронежский заповедник! А самое главное то, что природу и её обитателей нужно беречь и охранять!</a:t>
            </a:r>
            <a:r>
              <a:rPr lang="ru-RU" altLang="ru-RU" dirty="0" smtClean="0">
                <a:latin typeface="Times New Roman" pitchFamily="18" charset="0"/>
              </a:rPr>
              <a:t/>
            </a:r>
            <a:br>
              <a:rPr lang="ru-RU" altLang="ru-RU" dirty="0" smtClean="0">
                <a:latin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mw2.google.com/mw-panoramio/photos/medium/41542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643182"/>
            <a:ext cx="5286412" cy="396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357158" y="357167"/>
            <a:ext cx="8501122" cy="1000132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latin typeface="Times New Roman" pitchFamily="18" charset="0"/>
              </a:rPr>
              <a:t>Среда</a:t>
            </a:r>
            <a:endParaRPr lang="ru-RU" altLang="ru-RU" sz="32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357158" y="1357299"/>
            <a:ext cx="8358246" cy="22860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</a:rPr>
              <a:t>Птицы заповедника.</a:t>
            </a:r>
          </a:p>
          <a:p>
            <a:pPr algn="r">
              <a:buNone/>
            </a:pPr>
            <a:r>
              <a:rPr lang="ru-RU" altLang="ru-RU" sz="2800" dirty="0" smtClean="0">
                <a:latin typeface="Times New Roman" pitchFamily="18" charset="0"/>
              </a:rPr>
              <a:t>200 видов разных птиц.</a:t>
            </a:r>
            <a:endParaRPr lang="ru-RU" altLang="ru-RU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813" y="500043"/>
            <a:ext cx="6654800" cy="928693"/>
          </a:xfrm>
        </p:spPr>
        <p:txBody>
          <a:bodyPr>
            <a:normAutofit/>
          </a:bodyPr>
          <a:lstStyle/>
          <a:p>
            <a:r>
              <a:rPr lang="ru-RU" dirty="0" smtClean="0"/>
              <a:t>певчий и черный дрозды</a:t>
            </a:r>
            <a:endParaRPr lang="ru-RU" altLang="ru-RU" b="1" dirty="0">
              <a:latin typeface="Times New Roman" pitchFamily="18" charset="0"/>
            </a:endParaRPr>
          </a:p>
        </p:txBody>
      </p:sp>
      <p:pic>
        <p:nvPicPr>
          <p:cNvPr id="4" name="Picture 5" descr="K:\певчий дроз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71678"/>
            <a:ext cx="4279900" cy="4143404"/>
          </a:xfrm>
          <a:prstGeom prst="rect">
            <a:avLst/>
          </a:prstGeom>
          <a:noFill/>
        </p:spPr>
      </p:pic>
      <p:pic>
        <p:nvPicPr>
          <p:cNvPr id="5" name="Picture 6" descr="K:\черный дроз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71678"/>
            <a:ext cx="4500562" cy="4071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813" y="357167"/>
            <a:ext cx="6654800" cy="1395434"/>
          </a:xfrm>
        </p:spPr>
        <p:txBody>
          <a:bodyPr>
            <a:noAutofit/>
          </a:bodyPr>
          <a:lstStyle/>
          <a:p>
            <a:r>
              <a:rPr lang="ru-RU" sz="4800" dirty="0" smtClean="0"/>
              <a:t>зяблик, </a:t>
            </a:r>
            <a:r>
              <a:rPr lang="ru-RU" sz="4800" dirty="0" err="1" smtClean="0"/>
              <a:t>зарянка</a:t>
            </a:r>
            <a:r>
              <a:rPr lang="ru-RU" altLang="ru-RU" sz="6000" dirty="0" smtClean="0"/>
              <a:t/>
            </a:r>
            <a:br>
              <a:rPr lang="ru-RU" altLang="ru-RU" sz="6000" dirty="0" smtClean="0"/>
            </a:br>
            <a:endParaRPr lang="ru-RU" altLang="ru-RU" sz="4800" b="1" dirty="0">
              <a:latin typeface="Times New Roman" pitchFamily="18" charset="0"/>
            </a:endParaRPr>
          </a:p>
        </p:txBody>
      </p:sp>
      <p:pic>
        <p:nvPicPr>
          <p:cNvPr id="4" name="Picture 2" descr="K:\зябл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5694761" cy="4005970"/>
          </a:xfrm>
          <a:prstGeom prst="rect">
            <a:avLst/>
          </a:prstGeom>
          <a:noFill/>
        </p:spPr>
      </p:pic>
      <p:pic>
        <p:nvPicPr>
          <p:cNvPr id="5" name="Picture 3" descr="K:\пеноч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944927"/>
            <a:ext cx="5126373" cy="3913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785786" y="357167"/>
            <a:ext cx="7715304" cy="928693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мухоловка-белошейка</a:t>
            </a:r>
            <a:r>
              <a:rPr lang="ru-RU" sz="3200" dirty="0" smtClean="0"/>
              <a:t> и серая мухоловка</a:t>
            </a:r>
            <a:endParaRPr lang="ru-RU" altLang="ru-RU" sz="3200" b="1" dirty="0">
              <a:latin typeface="Times New Roman" pitchFamily="18" charset="0"/>
            </a:endParaRPr>
          </a:p>
        </p:txBody>
      </p:sp>
      <p:pic>
        <p:nvPicPr>
          <p:cNvPr id="3074" name="Picture 2" descr="K:\белошей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5578739" cy="4486273"/>
          </a:xfrm>
          <a:prstGeom prst="rect">
            <a:avLst/>
          </a:prstGeom>
          <a:noFill/>
        </p:spPr>
      </p:pic>
      <p:pic>
        <p:nvPicPr>
          <p:cNvPr id="4" name="Picture 4" descr="K:\мухоловк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3726" y="2993567"/>
            <a:ext cx="5800274" cy="3864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928662" y="357167"/>
            <a:ext cx="7643866" cy="139543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пеночка-трещотка и </a:t>
            </a:r>
            <a:r>
              <a:rPr lang="ru-RU" sz="3200" dirty="0" err="1" smtClean="0"/>
              <a:t>пеночка-теньковка</a:t>
            </a:r>
            <a:endParaRPr lang="ru-RU" altLang="ru-RU" sz="32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276475"/>
            <a:ext cx="7410450" cy="320992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altLang="ru-RU" sz="2800" dirty="0">
              <a:latin typeface="Times New Roman" pitchFamily="18" charset="0"/>
            </a:endParaRPr>
          </a:p>
        </p:txBody>
      </p:sp>
      <p:pic>
        <p:nvPicPr>
          <p:cNvPr id="4099" name="Picture 3" descr="K:\теньков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833676"/>
            <a:ext cx="5473081" cy="4024324"/>
          </a:xfrm>
          <a:prstGeom prst="rect">
            <a:avLst/>
          </a:prstGeom>
          <a:noFill/>
        </p:spPr>
      </p:pic>
      <p:pic>
        <p:nvPicPr>
          <p:cNvPr id="4098" name="Picture 2" descr="K:\трещет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4817360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571472" y="428605"/>
            <a:ext cx="8143932" cy="1323996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latin typeface="Times New Roman" pitchFamily="18" charset="0"/>
              </a:rPr>
              <a:t>Обыкновенный жулан,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большая синица</a:t>
            </a:r>
            <a:endParaRPr lang="ru-RU" alt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:\обыкновенный жула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4493895" cy="3209925"/>
          </a:xfrm>
          <a:prstGeom prst="rect">
            <a:avLst/>
          </a:prstGeom>
          <a:noFill/>
        </p:spPr>
      </p:pic>
      <p:pic>
        <p:nvPicPr>
          <p:cNvPr id="5" name="Picture 2" descr="K:\син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857496"/>
            <a:ext cx="5048253" cy="3786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714348" y="285729"/>
            <a:ext cx="8001056" cy="1000131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latin typeface="Times New Roman" pitchFamily="18" charset="0"/>
              </a:rPr>
              <a:t>Королек,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черноголовая славка</a:t>
            </a:r>
            <a:endParaRPr lang="ru-RU" alt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7504efab93462dc1c64881969a74359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575615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K:\славка-черноголов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384709"/>
            <a:ext cx="4714876" cy="3473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 rot="10800000" flipH="1" flipV="1">
            <a:off x="4857752" y="1071546"/>
            <a:ext cx="3357584" cy="3214710"/>
          </a:xfrm>
        </p:spPr>
        <p:txBody>
          <a:bodyPr/>
          <a:lstStyle/>
          <a:p>
            <a:r>
              <a:rPr lang="ru-RU" altLang="ru-RU" sz="2200" dirty="0" smtClean="0">
                <a:latin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</a:rPr>
              <a:t>Заповедники есть во всех странах. В России  больше 100 заповедников. </a:t>
            </a:r>
            <a:r>
              <a:rPr lang="ru-RU" altLang="ru-RU" sz="2200" b="1" dirty="0" smtClean="0">
                <a:latin typeface="Times New Roman" pitchFamily="18" charset="0"/>
              </a:rPr>
              <a:t/>
            </a:r>
            <a:br>
              <a:rPr lang="ru-RU" altLang="ru-RU" sz="2200" b="1" dirty="0" smtClean="0">
                <a:latin typeface="Times New Roman" pitchFamily="18" charset="0"/>
              </a:rPr>
            </a:br>
            <a:r>
              <a:rPr lang="ru-RU" altLang="ru-RU" sz="2200" b="1" dirty="0" smtClean="0">
                <a:latin typeface="Times New Roman" pitchFamily="18" charset="0"/>
              </a:rPr>
              <a:t/>
            </a:r>
            <a:br>
              <a:rPr lang="ru-RU" altLang="ru-RU" sz="2200" b="1" dirty="0" smtClean="0">
                <a:latin typeface="Times New Roman" pitchFamily="18" charset="0"/>
              </a:rPr>
            </a:br>
            <a:r>
              <a:rPr lang="ru-RU" altLang="ru-RU" sz="1800" dirty="0" smtClean="0">
                <a:latin typeface="Times New Roman" pitchFamily="18" charset="0"/>
              </a:rPr>
              <a:t/>
            </a:r>
            <a:br>
              <a:rPr lang="ru-RU" altLang="ru-RU" sz="1800" dirty="0" smtClean="0">
                <a:latin typeface="Times New Roman" pitchFamily="18" charset="0"/>
              </a:rPr>
            </a:br>
            <a:r>
              <a:rPr lang="ru-RU" altLang="ru-RU" sz="1800" dirty="0" smtClean="0">
                <a:latin typeface="Times New Roman" pitchFamily="18" charset="0"/>
              </a:rPr>
              <a:t> А вы знаете что такое заповедник? (Ответы детей).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altLang="ru-RU" sz="1800" b="1" dirty="0" smtClean="0">
                <a:latin typeface="Times New Roman" pitchFamily="18" charset="0"/>
              </a:rPr>
              <a:t/>
            </a:r>
            <a:br>
              <a:rPr lang="ru-RU" altLang="ru-RU" sz="1800" b="1" dirty="0" smtClean="0">
                <a:latin typeface="Times New Roman" pitchFamily="18" charset="0"/>
              </a:rPr>
            </a:br>
            <a:endParaRPr lang="ru-RU" altLang="ru-RU" sz="36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42844" y="857232"/>
            <a:ext cx="6429388" cy="5723799"/>
            <a:chOff x="142844" y="857232"/>
            <a:chExt cx="6429388" cy="5723799"/>
          </a:xfrm>
        </p:grpSpPr>
        <p:pic>
          <p:nvPicPr>
            <p:cNvPr id="2051" name="Picture 3" descr="C:\Documents and Settings\Леша\Рабочий стол\запов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44" y="857232"/>
              <a:ext cx="4661240" cy="2928958"/>
            </a:xfrm>
            <a:prstGeom prst="rect">
              <a:avLst/>
            </a:prstGeom>
            <a:noFill/>
          </p:spPr>
        </p:pic>
        <p:pic>
          <p:nvPicPr>
            <p:cNvPr id="2052" name="Picture 4" descr="C:\Documents and Settings\Леша\Рабочий стол\voronezhskiy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0298" y="3857628"/>
              <a:ext cx="4071934" cy="272340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17056991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785786" y="428605"/>
            <a:ext cx="8001056" cy="1323996"/>
          </a:xfrm>
        </p:spPr>
        <p:txBody>
          <a:bodyPr>
            <a:normAutofit/>
          </a:bodyPr>
          <a:lstStyle/>
          <a:p>
            <a:r>
              <a:rPr lang="ru-RU" dirty="0" smtClean="0"/>
              <a:t>поползень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276475"/>
            <a:ext cx="7410450" cy="320992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altLang="ru-RU" sz="2800" dirty="0">
              <a:latin typeface="Times New Roman" pitchFamily="18" charset="0"/>
            </a:endParaRPr>
          </a:p>
        </p:txBody>
      </p:sp>
      <p:pic>
        <p:nvPicPr>
          <p:cNvPr id="7170" name="Picture 2" descr="K:\поползе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785926"/>
            <a:ext cx="6427523" cy="4789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357158" y="357167"/>
            <a:ext cx="8429684" cy="139543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обыкновенная пищуха</a:t>
            </a:r>
            <a:endParaRPr lang="ru-RU" altLang="ru-RU" sz="32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276475"/>
            <a:ext cx="7410450" cy="320992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altLang="ru-RU" sz="2800" dirty="0">
              <a:latin typeface="Times New Roman" pitchFamily="18" charset="0"/>
            </a:endParaRPr>
          </a:p>
        </p:txBody>
      </p:sp>
      <p:pic>
        <p:nvPicPr>
          <p:cNvPr id="8194" name="Picture 2" descr="K:\пищух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2"/>
            <a:ext cx="7786710" cy="5100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714348" y="285728"/>
            <a:ext cx="8143932" cy="1857387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2400" dirty="0" smtClean="0">
                <a:latin typeface="Times New Roman" pitchFamily="18" charset="0"/>
              </a:rPr>
              <a:t/>
            </a:r>
            <a:br>
              <a:rPr lang="ru-RU" altLang="ru-RU" sz="2400" dirty="0" smtClean="0">
                <a:latin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</a:rPr>
              <a:t>Хищный нрав у этой птицы, </a:t>
            </a:r>
            <a:br>
              <a:rPr lang="ru-RU" altLang="ru-RU" sz="2400" dirty="0" smtClean="0">
                <a:latin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</a:rPr>
              <a:t>С ней вам лучше не водиться. </a:t>
            </a:r>
            <a:br>
              <a:rPr lang="ru-RU" altLang="ru-RU" sz="2400" dirty="0" smtClean="0">
                <a:latin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</a:rPr>
              <a:t>Клюв раскрыл в порыве страсти </a:t>
            </a:r>
            <a:br>
              <a:rPr lang="ru-RU" altLang="ru-RU" sz="2400" dirty="0" smtClean="0">
                <a:latin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</a:rPr>
              <a:t>Кровожадный хищник …</a:t>
            </a:r>
            <a:r>
              <a:rPr lang="en-US" altLang="ru-RU" sz="2400" dirty="0" smtClean="0">
                <a:latin typeface="Times New Roman" pitchFamily="18" charset="0"/>
              </a:rPr>
              <a:t>            </a:t>
            </a:r>
            <a:r>
              <a:rPr lang="ru-RU" altLang="ru-RU" sz="2400" dirty="0" smtClean="0">
                <a:latin typeface="Times New Roman" pitchFamily="18" charset="0"/>
              </a:rPr>
              <a:t>(</a:t>
            </a:r>
            <a:r>
              <a:rPr lang="ru-RU" altLang="ru-RU" sz="2400" b="1" dirty="0" smtClean="0">
                <a:latin typeface="Times New Roman" pitchFamily="18" charset="0"/>
              </a:rPr>
              <a:t>Ястреб </a:t>
            </a:r>
            <a:r>
              <a:rPr lang="ru-RU" altLang="ru-RU" sz="2400" dirty="0" smtClean="0">
                <a:latin typeface="Times New Roman" pitchFamily="18" charset="0"/>
              </a:rPr>
              <a:t>)</a:t>
            </a:r>
            <a:br>
              <a:rPr lang="ru-RU" altLang="ru-RU" sz="2400" dirty="0" smtClean="0">
                <a:latin typeface="Times New Roman" pitchFamily="18" charset="0"/>
              </a:rPr>
            </a:br>
            <a:endParaRPr lang="ru-RU" altLang="ru-RU" sz="2400" b="1" dirty="0">
              <a:latin typeface="Times New Roman" pitchFamily="18" charset="0"/>
            </a:endParaRP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28" y="2000240"/>
            <a:ext cx="6215106" cy="4591340"/>
          </a:xfrm>
          <a:ln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214282" y="285729"/>
            <a:ext cx="8643998" cy="128588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ушастые совы, голуби, белокрылая крачка</a:t>
            </a:r>
            <a:endParaRPr lang="ru-RU" altLang="ru-RU" sz="3200" b="1" dirty="0">
              <a:latin typeface="Times New Roman" pitchFamily="18" charset="0"/>
            </a:endParaRPr>
          </a:p>
        </p:txBody>
      </p:sp>
      <p:pic>
        <p:nvPicPr>
          <p:cNvPr id="9218" name="Picture 2" descr="K:\ушастая с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3450184" cy="5167327"/>
          </a:xfrm>
          <a:prstGeom prst="rect">
            <a:avLst/>
          </a:prstGeom>
          <a:noFill/>
        </p:spPr>
      </p:pic>
      <p:pic>
        <p:nvPicPr>
          <p:cNvPr id="9219" name="Picture 3" descr="K:\голубь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285860"/>
            <a:ext cx="3357586" cy="2239483"/>
          </a:xfrm>
          <a:prstGeom prst="rect">
            <a:avLst/>
          </a:prstGeom>
          <a:noFill/>
        </p:spPr>
      </p:pic>
      <p:pic>
        <p:nvPicPr>
          <p:cNvPr id="9220" name="Picture 4" descr="K:\белокрылая крач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643313"/>
            <a:ext cx="5086360" cy="2959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571472" y="357166"/>
            <a:ext cx="7715304" cy="1143008"/>
          </a:xfrm>
        </p:spPr>
        <p:txBody>
          <a:bodyPr>
            <a:normAutofit/>
          </a:bodyPr>
          <a:lstStyle/>
          <a:p>
            <a:pPr algn="l"/>
            <a:r>
              <a:rPr lang="ru-RU" sz="2700" dirty="0" smtClean="0"/>
              <a:t>			</a:t>
            </a:r>
            <a:endParaRPr lang="ru-RU" altLang="ru-RU" sz="3200" b="1" dirty="0">
              <a:latin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428604"/>
            <a:ext cx="914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серый журавль,</a:t>
            </a:r>
            <a:r>
              <a:rPr lang="ru-RU" sz="3200" b="1" dirty="0" smtClean="0"/>
              <a:t> серая цапля, белый аист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K:\серый журавл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4294922" cy="3000396"/>
          </a:xfrm>
          <a:prstGeom prst="rect">
            <a:avLst/>
          </a:prstGeom>
          <a:noFill/>
        </p:spPr>
      </p:pic>
      <p:pic>
        <p:nvPicPr>
          <p:cNvPr id="2056" name="Picture 8" descr="K:\цапля сер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285860"/>
            <a:ext cx="2850376" cy="3000396"/>
          </a:xfrm>
          <a:prstGeom prst="rect">
            <a:avLst/>
          </a:prstGeom>
          <a:noFill/>
        </p:spPr>
      </p:pic>
      <p:pic>
        <p:nvPicPr>
          <p:cNvPr id="2057" name="Picture 9" descr="K:\белый аис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714752"/>
            <a:ext cx="4149807" cy="2762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500034" y="285729"/>
            <a:ext cx="8215370" cy="1466872"/>
          </a:xfrm>
        </p:spPr>
        <p:txBody>
          <a:bodyPr>
            <a:normAutofit/>
          </a:bodyPr>
          <a:lstStyle/>
          <a:p>
            <a:pPr algn="l"/>
            <a:r>
              <a:rPr lang="ru-RU" sz="2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Многие из представителей животного и растительного мира Воронежского заповедника занесены в Красную книгу России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276475"/>
            <a:ext cx="7410450" cy="3209925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buNone/>
            </a:pPr>
            <a:r>
              <a:rPr lang="ru-RU" altLang="ru-RU" sz="2400" dirty="0" smtClean="0">
                <a:latin typeface="Times New Roman" pitchFamily="18" charset="0"/>
              </a:rPr>
              <a:t>	Замечательный писатель и большой любитель природы М. Пришвин писал: «Мы хозяева нашей природы, и она для нас — кладовая солнца с великими сокровищами жизни. Мало того, чтобы сокровища эти охранять, их надо открывать и показывать».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2400" dirty="0" smtClean="0">
                <a:latin typeface="Times New Roman" pitchFamily="18" charset="0"/>
              </a:rPr>
              <a:t>    </a:t>
            </a:r>
            <a:r>
              <a:rPr lang="ru-RU" altLang="ru-RU" sz="2400" dirty="0" smtClean="0">
                <a:latin typeface="Times New Roman" pitchFamily="18" charset="0"/>
              </a:rPr>
              <a:t>Для рыбы нужна чистая вода — будем охранять наши водоемы. В лесах, горах разные ценные животные — будем охранять наши леса и горы.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2400" dirty="0" smtClean="0">
                <a:latin typeface="Times New Roman" pitchFamily="18" charset="0"/>
              </a:rPr>
              <a:t>    </a:t>
            </a:r>
            <a:r>
              <a:rPr lang="ru-RU" altLang="ru-RU" sz="2400" dirty="0" smtClean="0">
                <a:latin typeface="Times New Roman" pitchFamily="18" charset="0"/>
              </a:rPr>
              <a:t>Рыбе — вода, птице — воздух, зверю — лес, горы. А человеку нужна Родина. И охранять природу — значит охранять Родину.</a:t>
            </a:r>
          </a:p>
          <a:p>
            <a:pPr marL="0" indent="0" algn="ctr"/>
            <a:endParaRPr lang="ru-RU" altLang="ru-RU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813" y="981075"/>
            <a:ext cx="6654800" cy="771525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latin typeface="Times New Roman" pitchFamily="18" charset="0"/>
              </a:rPr>
              <a:t>Четверг</a:t>
            </a:r>
            <a:endParaRPr lang="ru-RU" altLang="ru-RU" sz="32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276475"/>
            <a:ext cx="7410450" cy="32099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altLang="ru-RU" sz="4000" b="1" dirty="0" smtClean="0">
                <a:solidFill>
                  <a:srgbClr val="00B050"/>
                </a:solidFill>
                <a:latin typeface="Times New Roman" pitchFamily="18" charset="0"/>
              </a:rPr>
              <a:t>Растительность заповедника</a:t>
            </a:r>
          </a:p>
          <a:p>
            <a:pPr algn="ctr">
              <a:buNone/>
            </a:pPr>
            <a:r>
              <a:rPr lang="ru-RU" sz="2800" dirty="0" smtClean="0"/>
              <a:t>Лесной массив уникален: 133 видов кустарников и деревьев, более 900 видов трав. </a:t>
            </a:r>
          </a:p>
          <a:p>
            <a:pPr algn="ctr">
              <a:buNone/>
            </a:pPr>
            <a:endParaRPr lang="ru-RU" altLang="ru-RU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642910" y="357167"/>
            <a:ext cx="8072494" cy="78581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dirty="0" smtClean="0">
                <a:latin typeface="Times New Roman" pitchFamily="18" charset="0"/>
              </a:rPr>
              <a:t>Любуемся красотой природы заповедника. Ведь заповедник красив в любое время года!</a:t>
            </a:r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11267" name="Picture 3" descr="D:\рабочий стол\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4429156" cy="2714644"/>
          </a:xfrm>
          <a:prstGeom prst="rect">
            <a:avLst/>
          </a:prstGeom>
          <a:noFill/>
        </p:spPr>
      </p:pic>
      <p:pic>
        <p:nvPicPr>
          <p:cNvPr id="11268" name="Picture 4" descr="D:\рабочий стол\меловой-карьер-в-Дивногорье-весн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1197" y="1214422"/>
            <a:ext cx="4208521" cy="2714644"/>
          </a:xfrm>
          <a:prstGeom prst="rect">
            <a:avLst/>
          </a:prstGeom>
          <a:noFill/>
        </p:spPr>
      </p:pic>
      <p:pic>
        <p:nvPicPr>
          <p:cNvPr id="11266" name="Picture 2" descr="D:\рабочий стол\лес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000504"/>
            <a:ext cx="4357686" cy="2714644"/>
          </a:xfrm>
          <a:prstGeom prst="rect">
            <a:avLst/>
          </a:prstGeom>
          <a:noFill/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2844" y="4000504"/>
            <a:ext cx="4429156" cy="2714644"/>
          </a:xfrm>
          <a:prstGeom prst="rect">
            <a:avLst/>
          </a:prstGeom>
          <a:ln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857224" y="285728"/>
            <a:ext cx="8072494" cy="2143139"/>
          </a:xfrm>
        </p:spPr>
        <p:txBody>
          <a:bodyPr>
            <a:noAutofit/>
          </a:bodyPr>
          <a:lstStyle/>
          <a:p>
            <a:pPr algn="l"/>
            <a:r>
              <a:rPr lang="ru-RU" altLang="ru-RU" sz="2000" dirty="0" smtClean="0">
                <a:latin typeface="Times New Roman" pitchFamily="18" charset="0"/>
              </a:rPr>
              <a:t>На протяжении всего года облик </a:t>
            </a:r>
            <a:r>
              <a:rPr lang="ru-RU" altLang="ru-RU" sz="2000" dirty="0" err="1" smtClean="0">
                <a:latin typeface="Times New Roman" pitchFamily="18" charset="0"/>
              </a:rPr>
              <a:t>Усманского</a:t>
            </a:r>
            <a:r>
              <a:rPr lang="ru-RU" altLang="ru-RU" sz="2000" dirty="0" smtClean="0">
                <a:latin typeface="Times New Roman" pitchFamily="18" charset="0"/>
              </a:rPr>
              <a:t> бора прекрасен и неповторим. Весна входит в лес с южных опушек. Прямо под снегом в первые 2-3 солнечных дня зацветает лесной орешник — лещина. </a:t>
            </a:r>
            <a:endParaRPr lang="ru-RU" altLang="ru-RU" sz="2000" b="1" dirty="0">
              <a:latin typeface="Times New Roman" pitchFamily="18" charset="0"/>
            </a:endParaRP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2844" y="2000240"/>
            <a:ext cx="5491146" cy="4121441"/>
          </a:xfrm>
          <a:ln/>
        </p:spPr>
      </p:pic>
      <p:pic>
        <p:nvPicPr>
          <p:cNvPr id="67586" name="Picture 2" descr="D:\рабочий стол\110820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286256"/>
            <a:ext cx="3487116" cy="2314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571472" y="357167"/>
            <a:ext cx="8286808" cy="1143007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2400" dirty="0" smtClean="0">
                <a:latin typeface="Times New Roman" pitchFamily="18" charset="0"/>
              </a:rPr>
              <a:t>В дубравах почти день в день с цветением лещины начинает разливаться цветочная синева — это цветут первоцветы среднерусских дубрав подснежники.</a:t>
            </a:r>
            <a:br>
              <a:rPr lang="ru-RU" altLang="ru-RU" sz="2400" dirty="0" smtClean="0">
                <a:latin typeface="Times New Roman" pitchFamily="18" charset="0"/>
              </a:rPr>
            </a:b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276475"/>
            <a:ext cx="7410450" cy="3209925"/>
          </a:xfrm>
        </p:spPr>
        <p:txBody>
          <a:bodyPr/>
          <a:lstStyle/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68611" name="Picture 3" descr="D:\рабочий стол\dubovyj-lesflora-saguramskogo-zapovedni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5531615" cy="3706182"/>
          </a:xfrm>
          <a:prstGeom prst="rect">
            <a:avLst/>
          </a:prstGeom>
          <a:noFill/>
        </p:spPr>
      </p:pic>
      <p:pic>
        <p:nvPicPr>
          <p:cNvPr id="68612" name="Picture 4" descr="D:\рабочий стол\lrdu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2925" y="2643182"/>
            <a:ext cx="4791075" cy="3295650"/>
          </a:xfrm>
          <a:prstGeom prst="rect">
            <a:avLst/>
          </a:prstGeom>
          <a:noFill/>
        </p:spPr>
      </p:pic>
      <p:pic>
        <p:nvPicPr>
          <p:cNvPr id="68610" name="Picture 2" descr="D:\рабочий стол\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143380"/>
            <a:ext cx="3786214" cy="2524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714348" y="571481"/>
            <a:ext cx="7488265" cy="714379"/>
          </a:xfrm>
        </p:spPr>
        <p:txBody>
          <a:bodyPr/>
          <a:lstStyle/>
          <a:p>
            <a:r>
              <a:rPr lang="ru-RU" altLang="ru-RU" sz="2800" b="1" dirty="0" smtClean="0">
                <a:latin typeface="Times New Roman" pitchFamily="18" charset="0"/>
              </a:rPr>
              <a:t>Для чего нужны заповедники?</a:t>
            </a:r>
            <a:endParaRPr lang="ru-RU" altLang="ru-RU" sz="28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1714489"/>
            <a:ext cx="7410450" cy="3771912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Для того, чтобы сохранить редких животных, интересные растения, просто самые красивые места на земле, люди создают заповедники.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</a:rPr>
              <a:t>Заповедник – это такое место, где человек не может выстроить дом, вырубить лес, построить фабрику или завод. Заповедник  – это дом не для человека, а для животных и растений. Здесь они – полные хозяева. Их жизни ничего не грозит – ведь в заповеднике нельзя охотиться, ловить рыбу, собирать грибы и ягоды, здесь не должно быть посторонних. За этим следят сотрудники лесной охраны заповедника – государственные инспекторы.</a:t>
            </a:r>
          </a:p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357158" y="214291"/>
            <a:ext cx="8429684" cy="153831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2400" dirty="0" smtClean="0">
                <a:latin typeface="Times New Roman" pitchFamily="18" charset="0"/>
              </a:rPr>
              <a:t>С наступлением потепления приходит очередь зацветать ольхе. Весенняя ольха, гордо стоящая в воде мартовских разливов, — спасительница речных зверьков, которых выгоняет из норок стремительное половодье.</a:t>
            </a: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276475"/>
            <a:ext cx="7410450" cy="3209925"/>
          </a:xfrm>
        </p:spPr>
        <p:txBody>
          <a:bodyPr/>
          <a:lstStyle/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69634" name="Picture 2" descr="D:\рабочий стол\000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071678"/>
            <a:ext cx="6594278" cy="4286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D:\рабочий стол\лес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4599769" cy="3679816"/>
          </a:xfrm>
          <a:prstGeom prst="rect">
            <a:avLst/>
          </a:prstGeom>
          <a:noFill/>
        </p:spPr>
      </p:pic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285720" y="285729"/>
            <a:ext cx="8429684" cy="1466872"/>
          </a:xfrm>
        </p:spPr>
        <p:txBody>
          <a:bodyPr>
            <a:normAutofit/>
          </a:bodyPr>
          <a:lstStyle/>
          <a:p>
            <a:pPr algn="l"/>
            <a:r>
              <a:rPr lang="ru-RU" altLang="ru-RU" sz="2400" dirty="0" smtClean="0">
                <a:latin typeface="Times New Roman" pitchFamily="18" charset="0"/>
              </a:rPr>
              <a:t>За ольхой приходит черед зацветать светлой осине. Затем к ним присоединяются сосна, береза и другие деревья.</a:t>
            </a: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276475"/>
            <a:ext cx="7410450" cy="3209925"/>
          </a:xfrm>
        </p:spPr>
        <p:txBody>
          <a:bodyPr/>
          <a:lstStyle/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70659" name="Picture 3" descr="D:\рабочий стол\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500306"/>
            <a:ext cx="4786346" cy="3470101"/>
          </a:xfrm>
          <a:prstGeom prst="rect">
            <a:avLst/>
          </a:prstGeom>
          <a:noFill/>
        </p:spPr>
      </p:pic>
      <p:pic>
        <p:nvPicPr>
          <p:cNvPr id="70661" name="Picture 5" descr="D:\рабочий стол\29919999744f4db7cae3cdbf427fc57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916785"/>
            <a:ext cx="4429124" cy="2941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428596" y="285729"/>
            <a:ext cx="8501122" cy="1466872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2400" dirty="0" smtClean="0">
                <a:latin typeface="Times New Roman" pitchFamily="18" charset="0"/>
              </a:rPr>
              <a:t>А с цветением малины, шиповника и черноклена в бор наконец-то приходит лето. Что ни день — становится выше и густеет на заливных лугах травостой. Цветет по лугам горицвет (ку­кушкин цвет), а к нему добавляют свои цвета валериана, герань и гвоздика. </a:t>
            </a:r>
            <a:br>
              <a:rPr lang="ru-RU" altLang="ru-RU" sz="2400" dirty="0" smtClean="0">
                <a:latin typeface="Times New Roman" pitchFamily="18" charset="0"/>
              </a:rPr>
            </a:br>
            <a:endParaRPr lang="ru-RU" altLang="ru-RU" sz="2400" b="1" dirty="0">
              <a:latin typeface="Times New Roman" pitchFamily="18" charset="0"/>
            </a:endParaRPr>
          </a:p>
        </p:txBody>
      </p:sp>
      <p:pic>
        <p:nvPicPr>
          <p:cNvPr id="6" name="Picture 2" descr="D:\рабочий стол\363821-svet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5122469" cy="2928958"/>
          </a:xfrm>
          <a:prstGeom prst="rect">
            <a:avLst/>
          </a:prstGeom>
          <a:noFill/>
        </p:spPr>
      </p:pic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29058" y="3429000"/>
            <a:ext cx="4818144" cy="3209925"/>
          </a:xfrm>
          <a:ln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813" y="981075"/>
            <a:ext cx="6654800" cy="771525"/>
          </a:xfrm>
        </p:spPr>
        <p:txBody>
          <a:bodyPr/>
          <a:lstStyle/>
          <a:p>
            <a:pPr algn="l"/>
            <a:endParaRPr lang="ru-RU" altLang="ru-RU" sz="2400" b="1" dirty="0">
              <a:latin typeface="Times New Roman" pitchFamily="18" charset="0"/>
            </a:endParaRPr>
          </a:p>
        </p:txBody>
      </p:sp>
      <p:pic>
        <p:nvPicPr>
          <p:cNvPr id="4" name="Picture 7" descr="1776564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4286248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сканирование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357562"/>
            <a:ext cx="2571736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ena_24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0"/>
            <a:ext cx="4643438" cy="323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K:\цвет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286124"/>
            <a:ext cx="3286148" cy="3571876"/>
          </a:xfrm>
          <a:prstGeom prst="rect">
            <a:avLst/>
          </a:prstGeom>
          <a:noFill/>
        </p:spPr>
      </p:pic>
      <p:pic>
        <p:nvPicPr>
          <p:cNvPr id="10243" name="Picture 3" descr="K:\ии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3357562"/>
            <a:ext cx="2500330" cy="3330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Сон-трава, черника, подснежники    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https://www.okrae.odbvrn.ru/sites/okrae.odbvrn.ru/files/usersfiles/vz_son-trav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2419363" cy="337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www.okrae.odbvrn.ru/sites/okrae.odbvrn.ru/files/usersfiles/vz_chern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571612"/>
            <a:ext cx="24955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K:\подснежни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571612"/>
            <a:ext cx="3329600" cy="2488876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488" y="4003905"/>
            <a:ext cx="4286280" cy="2854095"/>
          </a:xfrm>
          <a:prstGeom prst="rect">
            <a:avLst/>
          </a:prstGeom>
          <a:ln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285720" y="142852"/>
            <a:ext cx="8643998" cy="2143140"/>
          </a:xfrm>
        </p:spPr>
        <p:txBody>
          <a:bodyPr>
            <a:noAutofit/>
          </a:bodyPr>
          <a:lstStyle/>
          <a:p>
            <a:pPr algn="l"/>
            <a:r>
              <a:rPr lang="ru-RU" altLang="ru-RU" sz="1800" dirty="0" smtClean="0">
                <a:latin typeface="Times New Roman" pitchFamily="18" charset="0"/>
              </a:rPr>
              <a:t>Вот видите, какая красота нас окружает! Мы с вами побывали в заповеднике во все времена года:  он красив как летом, так и зимой, весной и осенью! Как мы прошли по заповеднику?</a:t>
            </a:r>
            <a:br>
              <a:rPr lang="ru-RU" altLang="ru-RU" sz="1800" dirty="0" smtClean="0">
                <a:latin typeface="Times New Roman" pitchFamily="18" charset="0"/>
              </a:rPr>
            </a:br>
            <a:r>
              <a:rPr lang="ru-RU" altLang="ru-RU" sz="1800" dirty="0" smtClean="0">
                <a:latin typeface="Times New Roman" pitchFamily="18" charset="0"/>
              </a:rPr>
              <a:t>Совершенно верно: осторожно, чтобы не примять цветы, траву, не поломать веточки деревьев. Ещё вы правильно подметили, что в заповеднике нельзя шуметь, чтобы не испугать животных.  Вы молодцы, настоящие любители природы!</a:t>
            </a:r>
            <a:endParaRPr lang="ru-RU" altLang="ru-RU" sz="1800" b="1" dirty="0">
              <a:latin typeface="Times New Roman" pitchFamily="18" charset="0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314" y="2428868"/>
            <a:ext cx="4104860" cy="3857652"/>
          </a:xfrm>
          <a:prstGeom prst="rect">
            <a:avLst/>
          </a:prstGeom>
          <a:ln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282" y="2357430"/>
            <a:ext cx="4279900" cy="4000528"/>
          </a:xfrm>
          <a:prstGeom prst="rect">
            <a:avLst/>
          </a:prstGeom>
          <a:ln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4" descr="dsc0027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57224" y="428604"/>
            <a:ext cx="7072362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  <a:t>Дидактическая игра: «Кто живёт в Воронежском Заповеднике».</a:t>
            </a:r>
          </a:p>
          <a:p>
            <a:pPr algn="ctr">
              <a:lnSpc>
                <a:spcPct val="80000"/>
              </a:lnSpc>
            </a:pPr>
            <a:endParaRPr lang="ru-RU" altLang="ru-RU" sz="2400" dirty="0" smtClean="0">
              <a:solidFill>
                <a:srgbClr val="00B0F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  <a:t>Дети читают стихи:</a:t>
            </a:r>
          </a:p>
          <a:p>
            <a:pPr>
              <a:lnSpc>
                <a:spcPct val="80000"/>
              </a:lnSpc>
            </a:pPr>
            <a:r>
              <a:rPr lang="en-US" altLang="ru-RU" sz="2400" dirty="0" smtClean="0">
                <a:solidFill>
                  <a:srgbClr val="00B0F0"/>
                </a:solidFill>
                <a:latin typeface="Times New Roman" pitchFamily="18" charset="0"/>
              </a:rPr>
              <a:t>     </a:t>
            </a:r>
            <a: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  <a:t>Давайте, люди, дружить друг с другом,</a:t>
            </a:r>
            <a:b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</a:br>
            <a: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  <a:t>Как птицы с небом, как ветер с лугом,</a:t>
            </a:r>
            <a:b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</a:br>
            <a: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  <a:t>Как парус с морем, трава с дождями,</a:t>
            </a:r>
            <a:b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</a:br>
            <a: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  <a:t>Как дружит солнце со всеми нами!</a:t>
            </a:r>
          </a:p>
          <a:p>
            <a:pPr>
              <a:lnSpc>
                <a:spcPct val="80000"/>
              </a:lnSpc>
            </a:pPr>
            <a:endParaRPr lang="ru-RU" altLang="ru-RU" sz="2400" dirty="0" smtClean="0">
              <a:solidFill>
                <a:srgbClr val="00B0F0"/>
              </a:solidFill>
              <a:latin typeface="Times New Roman" pitchFamily="18" charset="0"/>
            </a:endParaRPr>
          </a:p>
          <a:p>
            <a:pPr algn="r">
              <a:lnSpc>
                <a:spcPct val="80000"/>
              </a:lnSpc>
            </a:pPr>
            <a:r>
              <a:rPr lang="en-US" altLang="ru-RU" sz="2400" dirty="0" smtClean="0">
                <a:solidFill>
                  <a:srgbClr val="00B0F0"/>
                </a:solidFill>
                <a:latin typeface="Times New Roman" pitchFamily="18" charset="0"/>
              </a:rPr>
              <a:t>    </a:t>
            </a:r>
            <a: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  <a:t>Давайте, люди, любить планету,</a:t>
            </a:r>
            <a:b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</a:br>
            <a: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  <a:t>Во всей Вселенной похожей нету.</a:t>
            </a:r>
            <a:b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</a:br>
            <a: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  <a:t>Во всей Вселенной на всех одна,</a:t>
            </a:r>
            <a:b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</a:br>
            <a: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  <a:t>Что будет делать без нас она.</a:t>
            </a:r>
          </a:p>
          <a:p>
            <a:pPr algn="r">
              <a:lnSpc>
                <a:spcPct val="80000"/>
              </a:lnSpc>
            </a:pPr>
            <a:endParaRPr lang="ru-RU" altLang="ru-RU" sz="2400" dirty="0" smtClean="0">
              <a:solidFill>
                <a:srgbClr val="00B0F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sz="2400" dirty="0" smtClean="0">
                <a:solidFill>
                  <a:srgbClr val="00B0F0"/>
                </a:solidFill>
                <a:latin typeface="Times New Roman" pitchFamily="18" charset="0"/>
              </a:rPr>
              <a:t>Исполняют песни: «Вместе весело шагать», «Улыбка».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4" descr="dsc0027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28662" y="642918"/>
            <a:ext cx="6858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latin typeface="Times New Roman" pitchFamily="18" charset="0"/>
              </a:rPr>
              <a:t>Замечательные люди работают в Воронежском заповеднике, они охраняют, берегут и сохраняют эти все природные богатства для нас с вами! Честь и хвала им! </a:t>
            </a:r>
            <a:br>
              <a:rPr lang="ru-RU" altLang="ru-RU" sz="3200" b="1" dirty="0" smtClean="0">
                <a:latin typeface="Times New Roman" pitchFamily="18" charset="0"/>
              </a:rPr>
            </a:br>
            <a:r>
              <a:rPr lang="ru-RU" altLang="ru-RU" sz="3200" b="1" dirty="0" smtClean="0">
                <a:latin typeface="Times New Roman" pitchFamily="18" charset="0"/>
              </a:rPr>
              <a:t>А нам нужно возвращаться в детский сад и никогда не забывать о том, что природа наш общий дом, её нужно беречь и охранять!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642918"/>
            <a:ext cx="6858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</p:txBody>
      </p:sp>
      <p:pic>
        <p:nvPicPr>
          <p:cNvPr id="5" name="Picture 4" descr="dsc0027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57224" y="428604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Благодарим за внимание!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500034" y="428604"/>
            <a:ext cx="7797808" cy="1343029"/>
          </a:xfrm>
        </p:spPr>
        <p:txBody>
          <a:bodyPr/>
          <a:lstStyle/>
          <a:p>
            <a:pPr algn="l"/>
            <a:r>
              <a:rPr lang="ru-RU" altLang="ru-RU" sz="2400" dirty="0" smtClean="0">
                <a:latin typeface="Times New Roman" pitchFamily="18" charset="0"/>
              </a:rPr>
              <a:t>Рядом с городом Воронеж расположен</a:t>
            </a:r>
            <a:r>
              <a:rPr lang="en-US" altLang="ru-RU" sz="2400" dirty="0" smtClean="0">
                <a:latin typeface="Times New Roman" pitchFamily="18" charset="0"/>
              </a:rPr>
              <a:t> </a:t>
            </a:r>
            <a:r>
              <a:rPr lang="ru-RU" altLang="ru-RU" sz="2400" b="1" i="1" dirty="0" smtClean="0">
                <a:latin typeface="Times New Roman" pitchFamily="18" charset="0"/>
              </a:rPr>
              <a:t>Воронежский государственный заповедник</a:t>
            </a:r>
            <a:r>
              <a:rPr lang="ru-RU" altLang="ru-RU" sz="2400" b="1" dirty="0" smtClean="0">
                <a:latin typeface="Times New Roman" pitchFamily="18" charset="0"/>
              </a:rPr>
              <a:t>. </a:t>
            </a:r>
            <a:r>
              <a:rPr lang="ru-RU" altLang="ru-RU" sz="2400" dirty="0" smtClean="0">
                <a:latin typeface="Times New Roman" pitchFamily="18" charset="0"/>
              </a:rPr>
              <a:t>В этом году он отмечает свое 90-летие.</a:t>
            </a:r>
            <a:endParaRPr lang="ru-RU" altLang="ru-RU" sz="2400" dirty="0">
              <a:latin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1785926"/>
            <a:ext cx="6659826" cy="4525963"/>
          </a:xfrm>
          <a:prstGeom prst="rect">
            <a:avLst/>
          </a:prstGeom>
          <a:ln/>
        </p:spPr>
      </p:pic>
      <p:pic>
        <p:nvPicPr>
          <p:cNvPr id="1027" name="Picture 3" descr="D:\рабочий стол\786888.483x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5429264"/>
            <a:ext cx="1643074" cy="677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428596" y="285728"/>
            <a:ext cx="8358246" cy="2428892"/>
          </a:xfrm>
        </p:spPr>
        <p:txBody>
          <a:bodyPr/>
          <a:lstStyle/>
          <a:p>
            <a:pPr algn="l"/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Заповедник расположен на пограничной территории двух областей – Воронежской и Липецкой. Здесь исторически сложились такие условия, что и растительный, и животный мир богаче, разнообразнее, чем в каком-либо другом уголке Воронежской земли.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2714620"/>
            <a:ext cx="7410450" cy="2771780"/>
          </a:xfrm>
        </p:spPr>
        <p:txBody>
          <a:bodyPr/>
          <a:lstStyle/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1026" name="Picture 2" descr="D:\рабочий стол\2753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428868"/>
            <a:ext cx="3564369" cy="4000480"/>
          </a:xfrm>
          <a:prstGeom prst="rect">
            <a:avLst/>
          </a:prstGeom>
          <a:noFill/>
        </p:spPr>
      </p:pic>
      <p:pic>
        <p:nvPicPr>
          <p:cNvPr id="1027" name="Picture 3" descr="D:\рабочий стол\content___________________________________________________________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571744"/>
            <a:ext cx="4706942" cy="35302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813" y="981075"/>
            <a:ext cx="6654800" cy="771525"/>
          </a:xfrm>
        </p:spPr>
        <p:txBody>
          <a:bodyPr/>
          <a:lstStyle/>
          <a:p>
            <a:pPr marL="609600" indent="-609600">
              <a:defRPr/>
            </a:pPr>
            <a:endParaRPr lang="ru-RU" altLang="ru-RU" sz="2400" b="1" dirty="0">
              <a:latin typeface="Times New Roman" pitchFamily="18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3643338" cy="36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29124" y="2285992"/>
            <a:ext cx="4000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На эмблеме заповедника</a:t>
            </a:r>
          </a:p>
          <a:p>
            <a:pPr marL="609600" indent="-609600"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изображены фигуры бобра и</a:t>
            </a:r>
          </a:p>
          <a:p>
            <a:pPr marL="609600" indent="-609600"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оленя в обрамлении ветвей.</a:t>
            </a:r>
          </a:p>
          <a:p>
            <a:pPr marL="609600" indent="-609600"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Изображение ревущего оленя</a:t>
            </a:r>
          </a:p>
          <a:p>
            <a:pPr marL="609600" indent="-609600"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выглядит внушительнее, чем</a:t>
            </a:r>
          </a:p>
          <a:p>
            <a:pPr marL="609600" indent="-609600"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бобра, но своим созданием и</a:t>
            </a:r>
          </a:p>
          <a:p>
            <a:pPr marL="609600" indent="-609600"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существованием заповедник</a:t>
            </a:r>
          </a:p>
          <a:p>
            <a:pPr marL="609600" indent="-609600"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обязан прежде всего бобру.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title"/>
          </p:nvPr>
        </p:nvSpPr>
        <p:spPr>
          <a:xfrm flipH="1">
            <a:off x="1071538" y="571480"/>
            <a:ext cx="7215238" cy="642942"/>
          </a:xfrm>
        </p:spPr>
        <p:txBody>
          <a:bodyPr/>
          <a:lstStyle/>
          <a:p>
            <a:r>
              <a:rPr lang="ru-RU" altLang="ru-RU" sz="2400" b="1" dirty="0" smtClean="0">
                <a:latin typeface="Times New Roman" pitchFamily="18" charset="0"/>
              </a:rPr>
              <a:t>     </a:t>
            </a:r>
            <a:r>
              <a:rPr lang="ru-RU" altLang="ru-RU" sz="3200" b="1" dirty="0" smtClean="0">
                <a:solidFill>
                  <a:srgbClr val="7030A0"/>
                </a:solidFill>
                <a:latin typeface="Times New Roman" pitchFamily="18" charset="0"/>
              </a:rPr>
              <a:t>Животные заповедника</a:t>
            </a:r>
            <a:endParaRPr lang="ru-RU" altLang="ru-RU" sz="32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idx="1"/>
          </p:nvPr>
        </p:nvSpPr>
        <p:spPr>
          <a:xfrm>
            <a:off x="971550" y="1214423"/>
            <a:ext cx="7410450" cy="4271978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latin typeface="Times New Roman" pitchFamily="18" charset="0"/>
              </a:rPr>
              <a:t>На одной из лесных речек с красивым названием </a:t>
            </a:r>
            <a:r>
              <a:rPr lang="ru-RU" altLang="ru-RU" sz="2000" dirty="0" err="1" smtClean="0">
                <a:latin typeface="Times New Roman" pitchFamily="18" charset="0"/>
              </a:rPr>
              <a:t>Усманка</a:t>
            </a:r>
            <a:r>
              <a:rPr lang="ru-RU" altLang="ru-RU" sz="2000" dirty="0" smtClean="0">
                <a:latin typeface="Times New Roman" pitchFamily="18" charset="0"/>
              </a:rPr>
              <a:t>, недалеко от Воронежа,  ученые-биологи нашли несколько семей бобров. Этих зверей к тому времени  оставалось совсем мало. Их убивали, чтобы получить красивую и теплую шкурку.</a:t>
            </a:r>
          </a:p>
          <a:p>
            <a:pPr algn="ctr"/>
            <a:endParaRPr lang="ru-RU" altLang="ru-RU" sz="2400" dirty="0">
              <a:latin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42910" y="2928934"/>
            <a:ext cx="8120904" cy="3143248"/>
            <a:chOff x="642910" y="2928934"/>
            <a:chExt cx="8120904" cy="3143248"/>
          </a:xfrm>
        </p:grpSpPr>
        <p:pic>
          <p:nvPicPr>
            <p:cNvPr id="1026" name="Picture 2" descr="C:\Documents and Settings\Леша\Рабочий стол\браконьеры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2910" y="2928934"/>
              <a:ext cx="4190997" cy="3143248"/>
            </a:xfrm>
            <a:prstGeom prst="rect">
              <a:avLst/>
            </a:prstGeom>
            <a:noFill/>
          </p:spPr>
        </p:pic>
        <p:pic>
          <p:nvPicPr>
            <p:cNvPr id="2" name="Picture 2" descr="C:\Documents and Settings\Леша\Рабочий стол\шкурка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2066" y="3214686"/>
              <a:ext cx="3691748" cy="264320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3047467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1525</Words>
  <Application>Microsoft Office PowerPoint</Application>
  <PresentationFormat>Экран (4:3)</PresentationFormat>
  <Paragraphs>138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3_Пастель</vt:lpstr>
      <vt:lpstr>Тема Office</vt:lpstr>
      <vt:lpstr>Презентация на тему: "Знакомьтесь, Воронежский заповедник"</vt:lpstr>
      <vt:lpstr>ПОНЕДЕЛЬНИК</vt:lpstr>
      <vt:lpstr>«Знакомьтесь, Воронежский заповедник»</vt:lpstr>
      <vt:lpstr>   Заповедники есть во всех странах. В России  больше 100 заповедников.     А вы знаете что такое заповедник? (Ответы детей).  </vt:lpstr>
      <vt:lpstr>Для чего нужны заповедники?</vt:lpstr>
      <vt:lpstr>Рядом с городом Воронеж расположен Воронежский государственный заповедник. В этом году он отмечает свое 90-летие.</vt:lpstr>
      <vt:lpstr>Заповедник расположен на пограничной территории двух областей – Воронежской и Липецкой. Здесь исторически сложились такие условия, что и растительный, и животный мир богаче, разнообразнее, чем в каком-либо другом уголке Воронежской земли.  </vt:lpstr>
      <vt:lpstr>Слайд 8</vt:lpstr>
      <vt:lpstr>     Животные заповедника</vt:lpstr>
      <vt:lpstr>Слайд 10</vt:lpstr>
      <vt:lpstr> Решили поймать нескольких бобров, соорудить им удобные вольеры, кормить и ухаживать за ними. Много сил и труда потратили сотрудники заповедника, чтобы все задуманное осуществить. Так в Воронежском заповеднике был создан знаменитый бобровый питомник. Многие годы бобрят, родившихся  на этом питомнике, когда они вырастали, выпускали в большие и малые реки России.  </vt:lpstr>
      <vt:lpstr>Бобры – замечательные инженеры. Большинство грызунов (к которым относятся бобры) просто вырывают себе норы, бобры же устраивают запруды.</vt:lpstr>
      <vt:lpstr>Слайд 13</vt:lpstr>
      <vt:lpstr>Устройство хатки</vt:lpstr>
      <vt:lpstr>ИГРА     «Бобры»</vt:lpstr>
      <vt:lpstr>В заповеднике открыт музей для посетителей. Поток познакомиться с его природой и работой растет из года в год. </vt:lpstr>
      <vt:lpstr>ВТОРНИК</vt:lpstr>
      <vt:lpstr>Благородный олень.</vt:lpstr>
      <vt:lpstr>Живут небольшими стаями 4-10 особей. Взрослые самцы ведут постоянные бои за территорую. </vt:lpstr>
      <vt:lpstr>В начале лета (мае-июне) рождается теленок с пятнистой окраской: белые пятна на рыже-коричневом фоне.    В летний полдень, когда солнце заглядывает в самые тенистые места, и в лесные рощи входят духота и зной, олени не знают, куда уйти от жары. А у олененка даже на самом солнцепеке не убавляется прыти, и мать должна все время быть рядом. Оленья семья— это мать и детеныш, и неразлучны они целый год: с весны до весны. Она не мешает ему постигать мир леса и ничему специально не учит, во многом потакает и даже идет туда, куда хочет он. Но глаз за ним нужен постоянный, чтобы вовремя увести от опасности.     </vt:lpstr>
      <vt:lpstr>Есть в заповеднике такие места, куда уже много лет подряд каждую осень приходят реветь олени. Тут и трава не растет, белеют вокруг ошкуренные стволики молодых сосенок. </vt:lpstr>
      <vt:lpstr>Игра       «ОЛЕНИ И ПАСТУХИ».</vt:lpstr>
      <vt:lpstr>Слайд 23</vt:lpstr>
      <vt:lpstr>Рассказ о лосе.</vt:lpstr>
      <vt:lpstr>Слайд 25</vt:lpstr>
      <vt:lpstr> Из малых кошек, из пятнистых, А на ушах, представьте, кисти! Короткий хвост. Не скажешь «брысь», Она ведь хищник розный… (Рысь) </vt:lpstr>
      <vt:lpstr>Среди всех лесных зверей Известна хитростью своей, Ловкостью и красотой. А зовут ее …(лисой)</vt:lpstr>
      <vt:lpstr>Слайд 28</vt:lpstr>
      <vt:lpstr>   Дружбу водит лишь с лисой, Этот зверь сердитый, злой. Предок всех собак, поверь, Этот серый хищный зверь. Знает в овцах, козах толк Страшный, хитрый, лютый…  </vt:lpstr>
      <vt:lpstr>Уши длинные, несмелый. То он серый, то он белый. То бежит, а то уж скачет, Куцый хвост от волка прячет.  (Заяц) </vt:lpstr>
      <vt:lpstr>Зверька узнаем мы с тобой По двум таким приметам: Он в шубке серенькой зимой, А в рыжей шубке — летом. (Белка).</vt:lpstr>
      <vt:lpstr>Вот как много  нового мы с вами узнали, посетив Воронежский заповедник! А самое главное то, что природу и её обитателей нужно беречь и охранять! </vt:lpstr>
      <vt:lpstr>Среда</vt:lpstr>
      <vt:lpstr>певчий и черный дрозды</vt:lpstr>
      <vt:lpstr>зяблик, зарянка </vt:lpstr>
      <vt:lpstr>мухоловка-белошейка и серая мухоловка</vt:lpstr>
      <vt:lpstr> пеночка-трещотка и пеночка-теньковка</vt:lpstr>
      <vt:lpstr>Обыкновенный жулан, большая синица</vt:lpstr>
      <vt:lpstr>Королек, черноголовая славка</vt:lpstr>
      <vt:lpstr>поползень</vt:lpstr>
      <vt:lpstr>обыкновенная пищуха</vt:lpstr>
      <vt:lpstr> Хищный нрав у этой птицы,  С ней вам лучше не водиться.  Клюв раскрыл в порыве страсти  Кровожадный хищник …            (Ястреб ) </vt:lpstr>
      <vt:lpstr>ушастые совы, голуби, белокрылая крачка</vt:lpstr>
      <vt:lpstr>   </vt:lpstr>
      <vt:lpstr>Многие из представителей животного и растительного мира Воронежского заповедника занесены в Красную книгу России.</vt:lpstr>
      <vt:lpstr>Четверг</vt:lpstr>
      <vt:lpstr>Любуемся красотой природы заповедника. Ведь заповедник красив в любое время года!</vt:lpstr>
      <vt:lpstr>На протяжении всего года облик Усманского бора прекрасен и неповторим. Весна входит в лес с южных опушек. Прямо под снегом в первые 2-3 солнечных дня зацветает лесной орешник — лещина. </vt:lpstr>
      <vt:lpstr>В дубравах почти день в день с цветением лещины начинает разливаться цветочная синева — это цветут первоцветы среднерусских дубрав подснежники. </vt:lpstr>
      <vt:lpstr>С наступлением потепления приходит очередь зацветать ольхе. Весенняя ольха, гордо стоящая в воде мартовских разливов, — спасительница речных зверьков, которых выгоняет из норок стремительное половодье.</vt:lpstr>
      <vt:lpstr>За ольхой приходит черед зацветать светлой осине. Затем к ним присоединяются сосна, береза и другие деревья.</vt:lpstr>
      <vt:lpstr>А с цветением малины, шиповника и черноклена в бор наконец-то приходит лето. Что ни день — становится выше и густеет на заливных лугах травостой. Цветет по лугам горицвет (ку­кушкин цвет), а к нему добавляют свои цвета валериана, герань и гвоздика.  </vt:lpstr>
      <vt:lpstr>Слайд 53</vt:lpstr>
      <vt:lpstr>Сон-трава, черника, подснежники      </vt:lpstr>
      <vt:lpstr>Вот видите, какая красота нас окружает! Мы с вами побывали в заповеднике во все времена года:  он красив как летом, так и зимой, весной и осенью! Как мы прошли по заповеднику? Совершенно верно: осторожно, чтобы не примять цветы, траву, не поломать веточки деревьев. Ещё вы правильно подметили, что в заповеднике нельзя шуметь, чтобы не испугать животных.  Вы молодцы, настоящие любители природы!</vt:lpstr>
      <vt:lpstr>Слайд 56</vt:lpstr>
      <vt:lpstr>Слайд 57</vt:lpstr>
      <vt:lpstr>Слайд 58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"Знакомьтесь, Воронежский заповедник"</dc:title>
  <dc:creator>Елена</dc:creator>
  <cp:lastModifiedBy>Алексей</cp:lastModifiedBy>
  <cp:revision>86</cp:revision>
  <dcterms:created xsi:type="dcterms:W3CDTF">2014-02-17T08:22:16Z</dcterms:created>
  <dcterms:modified xsi:type="dcterms:W3CDTF">2017-03-16T16:35:24Z</dcterms:modified>
</cp:coreProperties>
</file>