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5" r:id="rId3"/>
    <p:sldId id="256" r:id="rId4"/>
    <p:sldId id="285" r:id="rId5"/>
    <p:sldId id="276" r:id="rId6"/>
    <p:sldId id="277" r:id="rId7"/>
    <p:sldId id="284" r:id="rId8"/>
    <p:sldId id="289" r:id="rId9"/>
    <p:sldId id="278" r:id="rId10"/>
    <p:sldId id="279" r:id="rId11"/>
    <p:sldId id="287" r:id="rId12"/>
    <p:sldId id="269" r:id="rId13"/>
    <p:sldId id="280" r:id="rId14"/>
    <p:sldId id="267" r:id="rId15"/>
    <p:sldId id="281" r:id="rId16"/>
    <p:sldId id="257" r:id="rId17"/>
    <p:sldId id="258" r:id="rId18"/>
    <p:sldId id="282" r:id="rId19"/>
    <p:sldId id="260" r:id="rId20"/>
    <p:sldId id="261" r:id="rId21"/>
    <p:sldId id="283" r:id="rId22"/>
    <p:sldId id="274" r:id="rId23"/>
    <p:sldId id="273" r:id="rId24"/>
    <p:sldId id="288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70" d="100"/>
          <a:sy n="70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9158D0-B7C9-498F-826F-9177AC513967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BBF41F-9741-499C-84E7-898327B29D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7744" y="6165304"/>
            <a:ext cx="6553200" cy="457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Лоскутова И.П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6703600" cy="2025346"/>
          </a:xfrm>
        </p:spPr>
        <p:txBody>
          <a:bodyPr/>
          <a:lstStyle/>
          <a:p>
            <a:r>
              <a:rPr lang="ru-RU" sz="3600" dirty="0" smtClean="0"/>
              <a:t>Анализ работы по теме самообразования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98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osinka.obr-tacin.ru/images/news/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590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tsad8kis.ucoz.ru/_nw/1/30402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4600"/>
            <a:ext cx="4273696" cy="32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d.multiurok.ru/html/2020/01/22/s_5e28aa1b98e8a/1326959_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3.imgbb.ru/community/5/59858/201902/2dd1cff466049e0fd263b41e9a8d1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736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0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Дидактические игры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Валерия\Desktop\0011-006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1726"/>
            <a:ext cx="3170539" cy="23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рия\Desktop\detsad-647245-1472020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4881"/>
            <a:ext cx="3249270" cy="23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рия\Desktop\IgKfkNjlIvW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5" y="4231413"/>
            <a:ext cx="317053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лерия\Desktop\detsad-316543-15169579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03" y="4353563"/>
            <a:ext cx="3336039" cy="24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6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Модуль: </a:t>
            </a:r>
            <a:b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«Пожарная безопасность»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074" name="Picture 2" descr="C:\Users\Валерия\Downloads\IMG_20210224_16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9388"/>
            <a:ext cx="3108399" cy="41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рия\Downloads\IMG_20210224_16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69388"/>
            <a:ext cx="4436470" cy="41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0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95936" cy="299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Валерия\Downloads\IMG_20201015_1012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2480"/>
            <a:ext cx="4536504" cy="29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алерия\Downloads\IMG_20201015_10085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лерия\Desktop\detsad-845538-15443656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15" y="267705"/>
            <a:ext cx="4392488" cy="29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9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Модуль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«Пожарная безопасность»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Валерия\Downloads\IMG_20210413_155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700808"/>
            <a:ext cx="4858789" cy="36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лерия\Downloads\IMG_20210225_081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4" y="3501008"/>
            <a:ext cx="38999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2204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Модуль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«Правила дорожного   движения»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Валерия\Downloads\IMG_20210405_153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28189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алерия\Downloads\IMG_20210413_155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427983" cy="3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4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Модуль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«Правила дорожного   движения»</a:t>
            </a:r>
          </a:p>
        </p:txBody>
      </p:sp>
      <p:pic>
        <p:nvPicPr>
          <p:cNvPr id="5" name="Picture 3" descr="C:\Users\Валерия\Downloads\IMG_20201016_07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346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алерия\Downloads\IMG_20201016_08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Модуль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«Правила дорожного   движения</a:t>
            </a:r>
          </a:p>
        </p:txBody>
      </p:sp>
      <p:pic>
        <p:nvPicPr>
          <p:cNvPr id="6" name="Picture 2" descr="C:\Users\Валерия\Desktop\detsad-219695-1578078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4" y="3645023"/>
            <a:ext cx="4122773" cy="28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алерия\Downloads\IMG_20201016_10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79" y="1916832"/>
            <a:ext cx="4013137" cy="30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7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Модуль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«Безопасность в быту и на улице»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Валерия\Downloads\IMG_20210413_155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36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алерия\Downloads\IMG_20201015_07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27458" cy="32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2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рия\Downloads\IMG_20201015_094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981211" cy="29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я\Downloads\IMG_20201015_094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60" y="332656"/>
            <a:ext cx="3840306" cy="29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ия\Downloads\IMG_20201015_094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0697"/>
            <a:ext cx="398121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лерия\Downloads\IMG_20201015_094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30" y="3713941"/>
            <a:ext cx="3611893" cy="28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готовы ли дети к опасным ситуациям?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70" y="148478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22 из 25 детей помогут пожилому человеку донести сумки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машины;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25 детей пойдут спасать котенка, застрявшего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трубе;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25 детей сядут в лифт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незнакомцем;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25 детей растеряются, если их поведут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руку; 15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25 детей даже в случае опасности будут драться, кусаться, но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кричать;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100 детей чувствуют себя «неудобно» при необычном или невежливом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поведении;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 из 25 подростков не расскажут родителям о неприятностях, которые можно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скрыть.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рия\Downloads\IMG_20210226_095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320480" cy="32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Валерия\Downloads\IMG-2020101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19939" cy="30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5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Модуль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«Взаимодействие с родителями»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Валерия\Downloads\IMG_20210413_155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40349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алерия\Downloads\IMG_20210413_15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4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Модуль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«Взаимодействие с </a:t>
            </a:r>
            <a:r>
              <a:rPr lang="ru-RU" b="1" dirty="0" smtClean="0">
                <a:solidFill>
                  <a:schemeClr val="tx1"/>
                </a:solidFill>
              </a:rPr>
              <a:t>родителями»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Валерия\Downloads\IMG_20210406_121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553155" cy="41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73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я\Downloads\IMG-60e803f5b1144cf604473435c9b9324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9881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ия\Downloads\IMG-0d5337b55721eb176a60f34faa261c5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27" y="188640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ия\Downloads\IMG-48eeec0146e7e0956d479c6c35ed724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" y="3073991"/>
            <a:ext cx="2580624" cy="34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td2.mycdn.me/image?id=849263547819&amp;t=20&amp;plc=MOBILE&amp;tkn=*WBUyjkj5MxQi1yVFek7_4mIbV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69717"/>
            <a:ext cx="2664296" cy="25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«СТОП УГРОЗА»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Валерия\Downloads\IMG_20210509_204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799"/>
            <a:ext cx="2527820" cy="50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рия\Downloads\IMG_20210509_204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000910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ия\Downloads\IMG_20210509_204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3" y="1628800"/>
            <a:ext cx="2776125" cy="50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31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работы: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3A299"/>
              </a:buClr>
            </a:pPr>
            <a:r>
              <a:rPr lang="ru-RU" sz="3200" dirty="0">
                <a:solidFill>
                  <a:schemeClr val="tx1"/>
                </a:solidFill>
                <a:latin typeface="Book Antiqua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Book Antiqua"/>
              </a:rPr>
              <a:t>азработаны  конспекты занятий, консультации для  родителей;</a:t>
            </a:r>
            <a:endParaRPr lang="ru-RU" sz="3200" dirty="0">
              <a:solidFill>
                <a:schemeClr val="tx1"/>
              </a:solidFill>
              <a:latin typeface="Book Antiqua"/>
            </a:endParaRPr>
          </a:p>
          <a:p>
            <a:pPr lvl="0">
              <a:buClr>
                <a:srgbClr val="93A299"/>
              </a:buClr>
            </a:pPr>
            <a:r>
              <a:rPr lang="ru-RU" sz="3200" dirty="0">
                <a:solidFill>
                  <a:schemeClr val="tx1"/>
                </a:solidFill>
                <a:latin typeface="Book Antiqua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Book Antiqua"/>
              </a:rPr>
              <a:t>оздан дидактический материал, наглядности, картотеки; </a:t>
            </a:r>
            <a:endParaRPr lang="ru-RU" sz="3200" dirty="0">
              <a:solidFill>
                <a:schemeClr val="tx1"/>
              </a:solidFill>
              <a:latin typeface="Book Antiqua"/>
            </a:endParaRPr>
          </a:p>
          <a:p>
            <a:pPr lvl="0">
              <a:buClr>
                <a:srgbClr val="93A299"/>
              </a:buClr>
            </a:pPr>
            <a:r>
              <a:rPr lang="ru-RU" sz="3200" dirty="0" smtClean="0">
                <a:solidFill>
                  <a:schemeClr val="tx1"/>
                </a:solidFill>
                <a:latin typeface="Book Antiqua"/>
              </a:rPr>
              <a:t>опубликованы  методические разработки на </a:t>
            </a:r>
            <a:r>
              <a:rPr lang="ru-RU" sz="3200" dirty="0">
                <a:solidFill>
                  <a:schemeClr val="tx1"/>
                </a:solidFill>
                <a:latin typeface="Book Antiqua"/>
              </a:rPr>
              <a:t>сайтах педагогических сообществ;</a:t>
            </a:r>
          </a:p>
          <a:p>
            <a:endParaRPr lang="ru-RU" sz="2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32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Результаты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  <a:latin typeface="+mj-lt"/>
              </a:rPr>
              <a:t>дошкольники имеют представление, что такое опасность, что может случиться впоследствии;</a:t>
            </a:r>
          </a:p>
          <a:p>
            <a:r>
              <a:rPr lang="ru-RU" sz="3200" dirty="0">
                <a:solidFill>
                  <a:schemeClr val="tx1"/>
                </a:solidFill>
                <a:latin typeface="+mj-lt"/>
              </a:rPr>
              <a:t>имеют  представление о наиболее опасных ситуациях, о необходимости соблюдения мер предосторожности и быть ответственными за свою жизнь и жизнь окружающих людей; </a:t>
            </a:r>
          </a:p>
          <a:p>
            <a:r>
              <a:rPr lang="ru-RU" sz="3200" dirty="0">
                <a:solidFill>
                  <a:schemeClr val="tx1"/>
                </a:solidFill>
                <a:latin typeface="+mj-lt"/>
              </a:rPr>
              <a:t>главным для человека является его жизнь и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79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116633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Bad Script" pitchFamily="2" charset="0"/>
              </a:rPr>
              <a:t>«Формирование культуры безопасного поведения детей в опасных для жизни и здоровья ситуациях через познавательную и игровую деятельность»</a:t>
            </a:r>
            <a:endParaRPr lang="ru-RU" sz="4400" b="1" dirty="0">
              <a:latin typeface="Bad Scrip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735" y="2973974"/>
            <a:ext cx="6594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«Жизнь – это то, что люди больше всего</a:t>
            </a:r>
          </a:p>
          <a:p>
            <a:pPr marL="11430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стараются сохранить и меньше всего берегут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Ж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Де Лабрюйер</a:t>
            </a:r>
            <a:endParaRPr lang="ru-RU" sz="2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План работы по теме: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84475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Изучить психолого-педагогическую литературу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по теме самообразования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(изучение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теоретических основ по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формированию у 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дошкольников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правил поведения в опасных для жизни ситуациях);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Определить цель и задачи;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Составить план работы по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выбранной теме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самообразования (образовательная и воспитательная деятельность  с детьми, взаимодействие с родителями и педагогами);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Создать предметно-развивающую среду согласно теме самообразования;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14300" indent="0">
              <a:buNone/>
            </a:pPr>
            <a:endParaRPr lang="ru-RU" sz="2800" dirty="0" smtClean="0">
              <a:solidFill>
                <a:schemeClr val="tx1"/>
              </a:solidFill>
              <a:latin typeface="New"/>
            </a:endParaRPr>
          </a:p>
          <a:p>
            <a:endParaRPr lang="en-US" dirty="0" smtClean="0">
              <a:solidFill>
                <a:schemeClr val="tx1"/>
              </a:solidFill>
              <a:latin typeface="New"/>
            </a:endParaRPr>
          </a:p>
          <a:p>
            <a:endParaRPr lang="ru-RU" dirty="0" smtClean="0">
              <a:solidFill>
                <a:schemeClr val="tx1"/>
              </a:solidFill>
              <a:latin typeface="New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9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984776" cy="446449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54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Ф</a:t>
            </a:r>
            <a:r>
              <a:rPr lang="ru-RU" sz="54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ормирование </a:t>
            </a:r>
            <a:r>
              <a:rPr lang="ru-RU" sz="54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у </a:t>
            </a:r>
            <a:r>
              <a:rPr lang="ru-RU" sz="54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воспитанников безопасного поведения </a:t>
            </a:r>
            <a:r>
              <a:rPr lang="ru-RU" sz="54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54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опасных для  жизни ситуациях</a:t>
            </a:r>
            <a:endParaRPr lang="ru-RU" sz="54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8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292B2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Изучить учебную, справочную, научно-методическую литературу по вопросу формирования у детей основ безопасного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поведения; </a:t>
            </a:r>
            <a:endParaRPr lang="ru-RU" sz="4400" dirty="0">
              <a:solidFill>
                <a:schemeClr val="tx1"/>
              </a:solidFill>
              <a:latin typeface="+mj-lt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ассмотреть методы и формы работы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по формированию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основ личной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безопасности дошкольников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и  использовать их в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образовательной деятельности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Составить картотеку дидактических игр, наглядного материала, картотек, конспектов которые отражают  основные правила   безопасного поведения детей 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в социуме и в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быту  и использовать их в работе с детьми;</a:t>
            </a:r>
            <a:endParaRPr lang="ru-RU" sz="4400" dirty="0">
              <a:solidFill>
                <a:schemeClr val="tx1"/>
              </a:solidFill>
              <a:latin typeface="+mj-lt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</a:rPr>
              <a:t>Повысить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Calibri"/>
              </a:rPr>
              <a:t> родительскую компетентность в вопросах формирования основ безопасного поведения у детей дошкольного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</a:rPr>
              <a:t>возраста путем публикаций  материала на сайтах педагогических сообществ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rPr>
              <a:t>;</a:t>
            </a:r>
            <a:endParaRPr lang="ru-RU" sz="4400" dirty="0">
              <a:solidFill>
                <a:schemeClr val="tx1"/>
              </a:solidFill>
              <a:latin typeface="+mj-lt"/>
              <a:ea typeface="Calibri"/>
              <a:cs typeface="Times New Roman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292B2C"/>
                </a:solidFill>
                <a:latin typeface="+mj-lt"/>
                <a:ea typeface="Calibri"/>
                <a:cs typeface="Times New Roman" pitchFamily="18" charset="0"/>
              </a:rPr>
              <a:t> </a:t>
            </a:r>
            <a:endParaRPr lang="ru-RU" sz="1800" dirty="0">
              <a:latin typeface="+mj-lt"/>
              <a:ea typeface="Calibri"/>
              <a:cs typeface="Times New Roman" pitchFamily="18" charset="0"/>
            </a:endParaRPr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9545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Ожидаемый </a:t>
            </a:r>
            <a:r>
              <a:rPr lang="ru-RU" b="1" dirty="0" smtClean="0">
                <a:solidFill>
                  <a:srgbClr val="333333"/>
                </a:solidFill>
              </a:rPr>
              <a:t>результат </a:t>
            </a:r>
            <a:r>
              <a:rPr lang="ru-RU" b="1" dirty="0">
                <a:solidFill>
                  <a:srgbClr val="333333"/>
                </a:solidFill>
              </a:rPr>
              <a:t> </a:t>
            </a:r>
            <a:r>
              <a:rPr lang="ru-RU" b="1" dirty="0" smtClean="0">
                <a:solidFill>
                  <a:srgbClr val="333333"/>
                </a:solidFill>
              </a:rPr>
              <a:t>ПО ТЕМЕ</a:t>
            </a:r>
            <a:br>
              <a:rPr lang="ru-RU" b="1" dirty="0" smtClean="0">
                <a:solidFill>
                  <a:srgbClr val="333333"/>
                </a:solidFill>
              </a:rPr>
            </a:br>
            <a:r>
              <a:rPr lang="ru-RU" b="1" dirty="0" smtClean="0">
                <a:solidFill>
                  <a:srgbClr val="333333"/>
                </a:solidFill>
              </a:rPr>
              <a:t>самообразования</a:t>
            </a:r>
            <a:r>
              <a:rPr lang="ru-RU" b="1" dirty="0">
                <a:solidFill>
                  <a:srgbClr val="333333"/>
                </a:solidFill>
              </a:rPr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Разработка конспектов занятий и  родительских собраний по теме самообразования;</a:t>
            </a:r>
          </a:p>
          <a:p>
            <a:r>
              <a:rPr lang="ru-RU" sz="3200" dirty="0">
                <a:solidFill>
                  <a:schemeClr val="tx1"/>
                </a:solidFill>
                <a:latin typeface="+mj-lt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азработка 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и апробирование 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дидактического и раздаточного материала, игровых тестов и викторин, наглядностей, картотек;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 </a:t>
            </a:r>
            <a:endParaRPr lang="ru-RU" sz="32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3200" dirty="0" smtClean="0">
                <a:solidFill>
                  <a:srgbClr val="111111"/>
                </a:solidFill>
                <a:latin typeface="+mj-lt"/>
              </a:rPr>
              <a:t>Публикации  </a:t>
            </a:r>
            <a:r>
              <a:rPr lang="ru-RU" sz="3200" dirty="0">
                <a:solidFill>
                  <a:srgbClr val="111111"/>
                </a:solidFill>
                <a:latin typeface="+mj-lt"/>
              </a:rPr>
              <a:t>на сайтах </a:t>
            </a:r>
            <a:r>
              <a:rPr lang="ru-RU" sz="3200" dirty="0" smtClean="0">
                <a:solidFill>
                  <a:srgbClr val="111111"/>
                </a:solidFill>
                <a:latin typeface="+mj-lt"/>
              </a:rPr>
              <a:t>педагогических сообществ;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06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33333"/>
                </a:solidFill>
              </a:rPr>
              <a:t>Предполагаемый результат: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сформировать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у детей навыки безопасного поведения на улице, в природе и в быту;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способность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предвидеть опасные ситуации, по возможности избегать их, при необходимости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– действовать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;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выработать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алгоритм действий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в опасных для жизни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ситуациях;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сформировать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элементарные  представления о том как  сохранить свою жизнь и 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здоровье;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23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я\Downloads\IMG_20210416_111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6" y="4309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ия\Downloads\IMG_20210416_11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6356"/>
            <a:ext cx="3409200" cy="25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ия\Downloads\IMG_20210416_111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85688"/>
            <a:ext cx="4052875" cy="30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76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679</TotalTime>
  <Words>392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Анализ работы по теме самообразования</vt:lpstr>
      <vt:lpstr>готовы ли дети к опасным ситуациям?</vt:lpstr>
      <vt:lpstr>Презентация PowerPoint</vt:lpstr>
      <vt:lpstr>План работы по теме:</vt:lpstr>
      <vt:lpstr>Цель :</vt:lpstr>
      <vt:lpstr>задачи :</vt:lpstr>
      <vt:lpstr>Ожидаемый результат  ПО ТЕМЕ самообразования: </vt:lpstr>
      <vt:lpstr>Предполагаемый результат: </vt:lpstr>
      <vt:lpstr>Презентация PowerPoint</vt:lpstr>
      <vt:lpstr>Презентация PowerPoint</vt:lpstr>
      <vt:lpstr>Дидактические игры</vt:lpstr>
      <vt:lpstr>Модуль:  «Пожарная безопасность»</vt:lpstr>
      <vt:lpstr>Презентация PowerPoint</vt:lpstr>
      <vt:lpstr>Модуль «Пожарная безопасность»</vt:lpstr>
      <vt:lpstr>Модуль  «Правила дорожного   движения»</vt:lpstr>
      <vt:lpstr>Модуль  «Правила дорожного   движения»</vt:lpstr>
      <vt:lpstr>Модуль  «Правила дорожного   движения</vt:lpstr>
      <vt:lpstr>Модуль  «Безопасность в быту и на улице»</vt:lpstr>
      <vt:lpstr>Презентация PowerPoint</vt:lpstr>
      <vt:lpstr>Презентация PowerPoint</vt:lpstr>
      <vt:lpstr>Модуль  «Взаимодействие с родителями»</vt:lpstr>
      <vt:lpstr>Модуль  «Взаимодействие с родителями»</vt:lpstr>
      <vt:lpstr>Презентация PowerPoint</vt:lpstr>
      <vt:lpstr>«СТОП УГРОЗА»</vt:lpstr>
      <vt:lpstr>Результаты работы:</vt:lpstr>
      <vt:lpstr>Результаты работы: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61</cp:revision>
  <dcterms:created xsi:type="dcterms:W3CDTF">2020-10-18T11:03:26Z</dcterms:created>
  <dcterms:modified xsi:type="dcterms:W3CDTF">2021-05-10T00:17:47Z</dcterms:modified>
</cp:coreProperties>
</file>