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D7FD435-4CC2-45B1-BB3A-C544FC03839D}" type="datetimeFigureOut">
              <a:rPr lang="ru-RU"/>
              <a:pPr>
                <a:defRPr/>
              </a:pPr>
              <a:t>19.02.2022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03387FB-5F1B-4443-858E-22C0B0E9728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88E986-76A1-45CC-A062-AD0E8C576E10}" type="slidenum">
              <a:rPr lang="ru-RU">
                <a:cs typeface="Arial" charset="0"/>
              </a:rPr>
              <a:pPr fontAlgn="base">
                <a:spcBef>
                  <a:spcPct val="0"/>
                </a:spcBef>
                <a:spcAft>
                  <a:spcPct val="0"/>
                </a:spcAft>
                <a:defRPr/>
              </a:pPr>
              <a:t>2</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раз слайда 1"/>
          <p:cNvSpPr>
            <a:spLocks noGrp="1" noRot="1" noChangeAspect="1"/>
          </p:cNvSpPr>
          <p:nvPr>
            <p:ph type="sldImg"/>
          </p:nvPr>
        </p:nvSpPr>
        <p:spPr bwMode="auto">
          <a:noFill/>
          <a:ln>
            <a:solidFill>
              <a:srgbClr val="000000"/>
            </a:solidFill>
            <a:miter lim="800000"/>
            <a:headEnd/>
            <a:tailEnd/>
          </a:ln>
        </p:spPr>
      </p:sp>
      <p:sp>
        <p:nvSpPr>
          <p:cNvPr id="1843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843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54E969-63DF-4979-8DD7-1691DC4F68DF}" type="slidenum">
              <a:rPr lang="ru-RU">
                <a:cs typeface="Arial" charset="0"/>
              </a:rPr>
              <a:pPr fontAlgn="base">
                <a:spcBef>
                  <a:spcPct val="0"/>
                </a:spcBef>
                <a:spcAft>
                  <a:spcPct val="0"/>
                </a:spcAft>
                <a:defRPr/>
              </a:pPr>
              <a:t>3</a:t>
            </a:fld>
            <a:endParaRPr lang="ru-RU">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150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75230D-5EC5-493D-B40E-C1D2168B3D2D}" type="slidenum">
              <a:rPr lang="ru-RU">
                <a:cs typeface="Arial" charset="0"/>
              </a:rPr>
              <a:pPr fontAlgn="base">
                <a:spcBef>
                  <a:spcPct val="0"/>
                </a:spcBef>
                <a:spcAft>
                  <a:spcPct val="0"/>
                </a:spcAft>
                <a:defRPr/>
              </a:pPr>
              <a:t>5</a:t>
            </a:fld>
            <a:endParaRPr lang="ru-RU">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560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55ACD0-9E98-483A-9F44-7E8965CEE37F}" type="slidenum">
              <a:rPr lang="ru-RU">
                <a:cs typeface="Arial" charset="0"/>
              </a:rPr>
              <a:pPr fontAlgn="base">
                <a:spcBef>
                  <a:spcPct val="0"/>
                </a:spcBef>
                <a:spcAft>
                  <a:spcPct val="0"/>
                </a:spcAft>
                <a:defRPr/>
              </a:pPr>
              <a:t>8</a:t>
            </a:fld>
            <a:endParaRPr lang="ru-RU">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765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DDCB0E-5773-44A9-A574-9BD645F8557B}" type="slidenum">
              <a:rPr lang="ru-RU">
                <a:cs typeface="Arial" charset="0"/>
              </a:rPr>
              <a:pPr fontAlgn="base">
                <a:spcBef>
                  <a:spcPct val="0"/>
                </a:spcBef>
                <a:spcAft>
                  <a:spcPct val="0"/>
                </a:spcAft>
                <a:defRPr/>
              </a:pPr>
              <a:t>9</a:t>
            </a:fld>
            <a:endParaRPr lang="ru-RU">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969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C64583-984C-4452-8BA9-56C8707BE1F0}" type="slidenum">
              <a:rPr lang="ru-RU">
                <a:cs typeface="Arial" charset="0"/>
              </a:rPr>
              <a:pPr fontAlgn="base">
                <a:spcBef>
                  <a:spcPct val="0"/>
                </a:spcBef>
                <a:spcAft>
                  <a:spcPct val="0"/>
                </a:spcAft>
                <a:defRPr/>
              </a:pPr>
              <a:t>10</a:t>
            </a:fld>
            <a:endParaRPr lang="ru-RU">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174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197103-E467-486B-A793-F792AEF453A6}" type="slidenum">
              <a:rPr lang="ru-RU">
                <a:cs typeface="Arial" charset="0"/>
              </a:rPr>
              <a:pPr fontAlgn="base">
                <a:spcBef>
                  <a:spcPct val="0"/>
                </a:spcBef>
                <a:spcAft>
                  <a:spcPct val="0"/>
                </a:spcAft>
                <a:defRPr/>
              </a:pPr>
              <a:t>11</a:t>
            </a:fld>
            <a:endParaRPr lang="ru-RU">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584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466BF4-8576-46C2-81A6-5B7FF68996DE}" type="slidenum">
              <a:rPr lang="ru-RU">
                <a:cs typeface="Arial" charset="0"/>
              </a:rPr>
              <a:pPr fontAlgn="base">
                <a:spcBef>
                  <a:spcPct val="0"/>
                </a:spcBef>
                <a:spcAft>
                  <a:spcPct val="0"/>
                </a:spcAft>
                <a:defRPr/>
              </a:pPr>
              <a:t>14</a:t>
            </a:fld>
            <a:endParaRPr lang="ru-RU">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19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62F791-6703-4AA2-B0D0-9F839943890A}" type="slidenum">
              <a:rPr lang="ru-RU">
                <a:cs typeface="Arial" charset="0"/>
              </a:rPr>
              <a:pPr fontAlgn="base">
                <a:spcBef>
                  <a:spcPct val="0"/>
                </a:spcBef>
                <a:spcAft>
                  <a:spcPct val="0"/>
                </a:spcAft>
                <a:defRPr/>
              </a:pPr>
              <a:t>19</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0D138BF-3E9E-43E7-B349-DD81604782AD}" type="datetimeFigureOut">
              <a:rPr lang="ru-RU"/>
              <a:pPr>
                <a:defRPr/>
              </a:pPr>
              <a:t>19.02.2022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13DAA99-6121-43F3-82F8-CB36DAD31E9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E21E353-0810-4DC3-B8E1-38675223870A}" type="datetimeFigureOut">
              <a:rPr lang="ru-RU"/>
              <a:pPr>
                <a:defRPr/>
              </a:pPr>
              <a:t>19.02.2022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774DFB0-7691-453C-97E3-3BFAE98761A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31DB5AB-FC14-4BA1-925F-0F17F2BCDF75}" type="datetimeFigureOut">
              <a:rPr lang="ru-RU"/>
              <a:pPr>
                <a:defRPr/>
              </a:pPr>
              <a:t>19.02.2022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8750EAA-2A2C-4162-AFAB-72AAFB5ED36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62266AC-BCB9-4A51-B3E2-B507A4D824F6}" type="datetimeFigureOut">
              <a:rPr lang="ru-RU"/>
              <a:pPr>
                <a:defRPr/>
              </a:pPr>
              <a:t>19.02.2022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1A6E290-4392-4FC1-963F-A98C82905BD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34FB2CB-E9A0-4285-BBB3-6A58D3D699D9}" type="datetimeFigureOut">
              <a:rPr lang="ru-RU"/>
              <a:pPr>
                <a:defRPr/>
              </a:pPr>
              <a:t>19.02.2022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9FF8F93-5C09-4A9C-9EE0-DA9B6A776A5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C350C5F-047C-46D6-9477-C5C0A1B74742}" type="datetimeFigureOut">
              <a:rPr lang="ru-RU"/>
              <a:pPr>
                <a:defRPr/>
              </a:pPr>
              <a:t>19.02.2022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75965F6-722D-40F7-9876-3BEB1675BFC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10E7C85-B456-4EFB-A892-144CDEB36731}" type="datetimeFigureOut">
              <a:rPr lang="ru-RU"/>
              <a:pPr>
                <a:defRPr/>
              </a:pPr>
              <a:t>19.02.2022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AEFD547-4A83-4B63-9819-682FEB0032D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5A75143-3A59-4023-815E-DCC4C0027B70}" type="datetimeFigureOut">
              <a:rPr lang="ru-RU"/>
              <a:pPr>
                <a:defRPr/>
              </a:pPr>
              <a:t>19.02.2022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27C7D4D-1374-4C9E-B3E0-030AC802C6B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8566F33-31BC-47B3-B51E-293E88263D03}" type="datetimeFigureOut">
              <a:rPr lang="ru-RU"/>
              <a:pPr>
                <a:defRPr/>
              </a:pPr>
              <a:t>19.02.2022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93AFF58-21CF-4249-B7AB-BA23F5F0FFD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A91FE28-76E0-4AE0-B690-A3E28CFAE668}" type="datetimeFigureOut">
              <a:rPr lang="ru-RU"/>
              <a:pPr>
                <a:defRPr/>
              </a:pPr>
              <a:t>19.02.2022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F258B02-EAFE-4466-B9DE-AE8D3E389FB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E028907-137A-4AB8-A71B-8B223A18A1FE}" type="datetimeFigureOut">
              <a:rPr lang="ru-RU"/>
              <a:pPr>
                <a:defRPr/>
              </a:pPr>
              <a:t>19.02.2022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F97E07A-7D3C-4114-8F7D-4F5F0BB6657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64F09AB-1E6B-464A-A43D-094F74BDF214}" type="datetimeFigureOut">
              <a:rPr lang="ru-RU"/>
              <a:pPr>
                <a:defRPr/>
              </a:pPr>
              <a:t>19.02.2022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6AD2F92-9F3F-40D6-90A5-C8752E90451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0" y="1628775"/>
            <a:ext cx="9036050" cy="1938338"/>
          </a:xfrm>
          <a:prstGeom prst="rect">
            <a:avLst/>
          </a:prstGeom>
          <a:noFill/>
          <a:ln w="9525">
            <a:noFill/>
            <a:miter lim="800000"/>
            <a:headEnd/>
            <a:tailEnd/>
          </a:ln>
        </p:spPr>
        <p:txBody>
          <a:bodyPr>
            <a:spAutoFit/>
          </a:bodyPr>
          <a:lstStyle/>
          <a:p>
            <a:pPr algn="ctr"/>
            <a:r>
              <a:rPr lang="ru-RU" sz="4000" b="1">
                <a:solidFill>
                  <a:srgbClr val="002060"/>
                </a:solidFill>
                <a:latin typeface="Monotype Corsiva" pitchFamily="66" charset="0"/>
              </a:rPr>
              <a:t>Проект </a:t>
            </a:r>
          </a:p>
          <a:p>
            <a:pPr algn="ctr"/>
            <a:r>
              <a:rPr lang="ru-RU" sz="4000" b="1">
                <a:solidFill>
                  <a:srgbClr val="002060"/>
                </a:solidFill>
                <a:latin typeface="Monotype Corsiva" pitchFamily="66" charset="0"/>
              </a:rPr>
              <a:t>«Ярославль – жемчужина  Золотого кольца» </a:t>
            </a:r>
          </a:p>
          <a:p>
            <a:pPr algn="ctr"/>
            <a:r>
              <a:rPr lang="ru-RU" sz="4000" b="1">
                <a:solidFill>
                  <a:srgbClr val="002060"/>
                </a:solidFill>
                <a:latin typeface="Monotype Corsiva" pitchFamily="66" charset="0"/>
              </a:rPr>
              <a:t>для  младшей дошкольной группы.</a:t>
            </a:r>
          </a:p>
        </p:txBody>
      </p:sp>
      <p:sp>
        <p:nvSpPr>
          <p:cNvPr id="14339" name="TextBox 3"/>
          <p:cNvSpPr txBox="1">
            <a:spLocks noChangeArrowheads="1"/>
          </p:cNvSpPr>
          <p:nvPr/>
        </p:nvSpPr>
        <p:spPr bwMode="auto">
          <a:xfrm>
            <a:off x="6443662" y="4941168"/>
            <a:ext cx="2592388" cy="1631216"/>
          </a:xfrm>
          <a:prstGeom prst="rect">
            <a:avLst/>
          </a:prstGeom>
          <a:noFill/>
          <a:ln w="9525">
            <a:noFill/>
            <a:miter lim="800000"/>
            <a:headEnd/>
            <a:tailEnd/>
          </a:ln>
        </p:spPr>
        <p:txBody>
          <a:bodyPr>
            <a:spAutoFit/>
          </a:bodyPr>
          <a:lstStyle/>
          <a:p>
            <a:r>
              <a:rPr lang="ru-RU" sz="2000" dirty="0">
                <a:latin typeface="Times New Roman" pitchFamily="18" charset="0"/>
                <a:cs typeface="Times New Roman" pitchFamily="18" charset="0"/>
              </a:rPr>
              <a:t>Воспитатели: </a:t>
            </a:r>
          </a:p>
          <a:p>
            <a:r>
              <a:rPr lang="ru-RU" sz="2000" dirty="0">
                <a:latin typeface="Times New Roman" pitchFamily="18" charset="0"/>
                <a:cs typeface="Times New Roman" pitchFamily="18" charset="0"/>
              </a:rPr>
              <a:t>Карпова Н.А.</a:t>
            </a:r>
          </a:p>
          <a:p>
            <a:r>
              <a:rPr lang="ru-RU" sz="2000" dirty="0">
                <a:latin typeface="Times New Roman" pitchFamily="18" charset="0"/>
                <a:cs typeface="Times New Roman" pitchFamily="18" charset="0"/>
              </a:rPr>
              <a:t>Парфенова Н. В</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Ярославль, 2021 г.</a:t>
            </a:r>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a:t>
            </a:r>
          </a:p>
        </p:txBody>
      </p:sp>
      <p:pic>
        <p:nvPicPr>
          <p:cNvPr id="5" name="Рисунок 4"/>
          <p:cNvPicPr>
            <a:picLocks noChangeAspect="1"/>
          </p:cNvPicPr>
          <p:nvPr/>
        </p:nvPicPr>
        <p:blipFill>
          <a:blip r:embed="rId2" cstate="print">
            <a:extLst/>
          </a:blip>
          <a:stretch>
            <a:fillRect/>
          </a:stretch>
        </p:blipFill>
        <p:spPr>
          <a:xfrm>
            <a:off x="0" y="0"/>
            <a:ext cx="2987824" cy="2240868"/>
          </a:xfrm>
          <a:prstGeom prst="rect">
            <a:avLst/>
          </a:prstGeom>
          <a:ln>
            <a:noFill/>
          </a:ln>
          <a:effectLst>
            <a:softEdge rad="112500"/>
          </a:effectLst>
        </p:spPr>
      </p:pic>
      <p:pic>
        <p:nvPicPr>
          <p:cNvPr id="6" name="Рисунок 5"/>
          <p:cNvPicPr>
            <a:picLocks noChangeAspect="1"/>
          </p:cNvPicPr>
          <p:nvPr/>
        </p:nvPicPr>
        <p:blipFill>
          <a:blip r:embed="rId3" cstate="print">
            <a:extLst/>
          </a:blip>
          <a:stretch>
            <a:fillRect/>
          </a:stretch>
        </p:blipFill>
        <p:spPr>
          <a:xfrm>
            <a:off x="6012160" y="0"/>
            <a:ext cx="3131839" cy="2199645"/>
          </a:xfrm>
          <a:prstGeom prst="rect">
            <a:avLst/>
          </a:prstGeom>
          <a:ln>
            <a:noFill/>
          </a:ln>
          <a:effectLst>
            <a:softEdge rad="112500"/>
          </a:effectLst>
        </p:spPr>
      </p:pic>
      <p:pic>
        <p:nvPicPr>
          <p:cNvPr id="7" name="Рисунок 6"/>
          <p:cNvPicPr>
            <a:picLocks noChangeAspect="1"/>
          </p:cNvPicPr>
          <p:nvPr/>
        </p:nvPicPr>
        <p:blipFill>
          <a:blip r:embed="rId4" cstate="print">
            <a:extLst/>
          </a:blip>
          <a:stretch>
            <a:fillRect/>
          </a:stretch>
        </p:blipFill>
        <p:spPr>
          <a:xfrm>
            <a:off x="0" y="3722649"/>
            <a:ext cx="6334325" cy="2901277"/>
          </a:xfrm>
          <a:prstGeom prst="rect">
            <a:avLst/>
          </a:prstGeom>
          <a:ln>
            <a:noFill/>
          </a:ln>
          <a:effectLst>
            <a:softEdge rad="112500"/>
          </a:effectLst>
        </p:spPr>
      </p:pic>
      <p:pic>
        <p:nvPicPr>
          <p:cNvPr id="8" name="Рисунок 7"/>
          <p:cNvPicPr>
            <a:picLocks noChangeAspect="1"/>
          </p:cNvPicPr>
          <p:nvPr/>
        </p:nvPicPr>
        <p:blipFill>
          <a:blip r:embed="rId5" cstate="print">
            <a:extLst/>
          </a:blip>
          <a:stretch>
            <a:fillRect/>
          </a:stretch>
        </p:blipFill>
        <p:spPr>
          <a:xfrm>
            <a:off x="3945456" y="0"/>
            <a:ext cx="986584" cy="182700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1"/>
          <p:cNvPicPr>
            <a:picLocks noChangeAspect="1"/>
          </p:cNvPicPr>
          <p:nvPr/>
        </p:nvPicPr>
        <p:blipFill>
          <a:blip r:embed="rId3"/>
          <a:srcRect/>
          <a:stretch>
            <a:fillRect/>
          </a:stretch>
        </p:blipFill>
        <p:spPr bwMode="auto">
          <a:xfrm>
            <a:off x="-15875" y="1588"/>
            <a:ext cx="9285288" cy="6856412"/>
          </a:xfrm>
          <a:prstGeom prst="rect">
            <a:avLst/>
          </a:prstGeom>
          <a:noFill/>
          <a:ln w="9525">
            <a:noFill/>
            <a:miter lim="800000"/>
            <a:headEnd/>
            <a:tailEnd/>
          </a:ln>
        </p:spPr>
      </p:pic>
      <p:sp>
        <p:nvSpPr>
          <p:cNvPr id="7" name="TextBox 6"/>
          <p:cNvSpPr txBox="1"/>
          <p:nvPr/>
        </p:nvSpPr>
        <p:spPr>
          <a:xfrm>
            <a:off x="611188" y="333375"/>
            <a:ext cx="7416800" cy="6862763"/>
          </a:xfrm>
          <a:prstGeom prst="rect">
            <a:avLst/>
          </a:prstGeom>
          <a:noFill/>
        </p:spPr>
        <p:txBody>
          <a:bodyPr>
            <a:spAutoFit/>
          </a:bodyPr>
          <a:lstStyle/>
          <a:p>
            <a:pPr algn="ctr" fontAlgn="auto">
              <a:spcBef>
                <a:spcPts val="0"/>
              </a:spcBef>
              <a:spcAft>
                <a:spcPts val="0"/>
              </a:spcAft>
              <a:defRPr/>
            </a:pPr>
            <a:r>
              <a:rPr lang="ru-RU" sz="2800" b="1" dirty="0">
                <a:solidFill>
                  <a:schemeClr val="accent2">
                    <a:lumMod val="75000"/>
                  </a:schemeClr>
                </a:solidFill>
                <a:latin typeface="Times New Roman" panose="02020603050405020304" pitchFamily="18" charset="0"/>
                <a:cs typeface="Times New Roman" panose="02020603050405020304" pitchFamily="18" charset="0"/>
              </a:rPr>
              <a:t>Четверг. </a:t>
            </a:r>
          </a:p>
          <a:p>
            <a:pPr algn="ctr" fontAlgn="auto">
              <a:spcBef>
                <a:spcPts val="0"/>
              </a:spcBef>
              <a:spcAft>
                <a:spcPts val="0"/>
              </a:spcAft>
              <a:defRPr/>
            </a:pPr>
            <a:r>
              <a:rPr lang="ru-RU" sz="2800" b="1" dirty="0">
                <a:solidFill>
                  <a:schemeClr val="accent2">
                    <a:lumMod val="75000"/>
                  </a:schemeClr>
                </a:solidFill>
                <a:latin typeface="Times New Roman" panose="02020603050405020304" pitchFamily="18" charset="0"/>
                <a:cs typeface="Times New Roman" panose="02020603050405020304" pitchFamily="18" charset="0"/>
              </a:rPr>
              <a:t>Тема: «Ярославский зоопарк».</a:t>
            </a:r>
          </a:p>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Беседа: «Зоопарк»</a:t>
            </a:r>
            <a:endParaRPr lang="ru-RU" sz="24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Цели:</a:t>
            </a:r>
            <a:r>
              <a:rPr lang="ru-RU" sz="2400" dirty="0">
                <a:latin typeface="Times New Roman" panose="02020603050405020304" pitchFamily="18" charset="0"/>
                <a:cs typeface="Times New Roman" panose="02020603050405020304" pitchFamily="18" charset="0"/>
              </a:rPr>
              <a:t> Расширить знания детей об обитателях ярославского зоопарка; познакомить с правилами поведения при наблюдении за животными в зоопарке; закреплять в активном словаре названия животных.</a:t>
            </a:r>
          </a:p>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Дидактическая игра: «Чья мама?»</a:t>
            </a:r>
          </a:p>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Дидактическая задача: </a:t>
            </a:r>
            <a:r>
              <a:rPr lang="ru-RU" sz="2400" dirty="0">
                <a:latin typeface="Times New Roman" panose="02020603050405020304" pitchFamily="18" charset="0"/>
                <a:cs typeface="Times New Roman" panose="02020603050405020304" pitchFamily="18" charset="0"/>
              </a:rPr>
              <a:t>систематизировать знания детей о диких животных и их детёнышах; активизировать словарь детей; развивать речевую и двигательную активность детей.</a:t>
            </a:r>
          </a:p>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Чтение художественной литературы:</a:t>
            </a:r>
          </a:p>
          <a:p>
            <a:pPr fontAlgn="auto">
              <a:spcBef>
                <a:spcPts val="0"/>
              </a:spcBef>
              <a:spcAft>
                <a:spcPts val="0"/>
              </a:spcAft>
              <a:defRPr/>
            </a:pPr>
            <a:r>
              <a:rPr lang="ru-RU" sz="2400" dirty="0">
                <a:latin typeface="Times New Roman" panose="02020603050405020304" pitchFamily="18" charset="0"/>
                <a:cs typeface="Times New Roman" panose="02020603050405020304" pitchFamily="18" charset="0"/>
              </a:rPr>
              <a:t>О. Петровская «Ребята и зверята», В. Чаплина «Питомцы зоопарка»,  С. Маршак «Где обедал воробей?»</a:t>
            </a:r>
          </a:p>
          <a:p>
            <a:pPr fontAlgn="auto">
              <a:spcBef>
                <a:spcPts val="0"/>
              </a:spcBef>
              <a:spcAft>
                <a:spcPts val="0"/>
              </a:spcAft>
              <a:defRPr/>
            </a:pPr>
            <a:endParaRPr lang="ru-RU" sz="2400" b="1" dirty="0">
              <a:solidFill>
                <a:schemeClr val="accent2">
                  <a:lumMod val="75000"/>
                </a:schemeClr>
              </a:solidFill>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ru-RU" sz="2400" dirty="0">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Рисунок 1"/>
          <p:cNvPicPr>
            <a:picLocks noChangeAspect="1"/>
          </p:cNvPicPr>
          <p:nvPr/>
        </p:nvPicPr>
        <p:blipFill>
          <a:blip r:embed="rId3"/>
          <a:srcRect/>
          <a:stretch>
            <a:fillRect/>
          </a:stretch>
        </p:blipFill>
        <p:spPr bwMode="auto">
          <a:xfrm>
            <a:off x="0" y="0"/>
            <a:ext cx="9251950" cy="6858000"/>
          </a:xfrm>
          <a:prstGeom prst="rect">
            <a:avLst/>
          </a:prstGeom>
          <a:noFill/>
          <a:ln w="9525">
            <a:noFill/>
            <a:miter lim="800000"/>
            <a:headEnd/>
            <a:tailEnd/>
          </a:ln>
        </p:spPr>
      </p:pic>
      <p:sp>
        <p:nvSpPr>
          <p:cNvPr id="6" name="TextBox 5"/>
          <p:cNvSpPr txBox="1"/>
          <p:nvPr/>
        </p:nvSpPr>
        <p:spPr>
          <a:xfrm>
            <a:off x="611188" y="503238"/>
            <a:ext cx="8748712" cy="6062662"/>
          </a:xfrm>
          <a:prstGeom prst="rect">
            <a:avLst/>
          </a:prstGeom>
          <a:noFill/>
        </p:spPr>
        <p:txBody>
          <a:bodyPr>
            <a:spAutoFit/>
          </a:bodyPr>
          <a:lstStyle/>
          <a:p>
            <a:pPr algn="ctr" fontAlgn="auto">
              <a:spcBef>
                <a:spcPts val="0"/>
              </a:spcBef>
              <a:spcAft>
                <a:spcPts val="0"/>
              </a:spcAft>
              <a:defRPr/>
            </a:pPr>
            <a:r>
              <a:rPr lang="ru-RU" sz="2800" b="1" dirty="0">
                <a:solidFill>
                  <a:schemeClr val="accent2">
                    <a:lumMod val="75000"/>
                  </a:schemeClr>
                </a:solidFill>
                <a:latin typeface="Times New Roman" panose="02020603050405020304" pitchFamily="18" charset="0"/>
                <a:cs typeface="Times New Roman" panose="02020603050405020304" pitchFamily="18" charset="0"/>
              </a:rPr>
              <a:t>Пятница. </a:t>
            </a:r>
          </a:p>
          <a:p>
            <a:pPr algn="ctr" fontAlgn="auto">
              <a:spcBef>
                <a:spcPts val="0"/>
              </a:spcBef>
              <a:spcAft>
                <a:spcPts val="0"/>
              </a:spcAft>
              <a:defRPr/>
            </a:pPr>
            <a:r>
              <a:rPr lang="ru-RU" sz="2400" b="1" dirty="0">
                <a:solidFill>
                  <a:schemeClr val="accent2">
                    <a:lumMod val="75000"/>
                  </a:schemeClr>
                </a:solidFill>
                <a:latin typeface="Times New Roman" panose="02020603050405020304" pitchFamily="18" charset="0"/>
                <a:cs typeface="Times New Roman" panose="02020603050405020304" pitchFamily="18" charset="0"/>
              </a:rPr>
              <a:t>Тема: «Моя малая Родина».</a:t>
            </a:r>
          </a:p>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Дидактическая игра «Собери картинку» (виды Ярославля)</a:t>
            </a:r>
            <a:endParaRPr lang="ru-RU" sz="24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Дидактическая задача:</a:t>
            </a:r>
            <a:br>
              <a:rPr lang="ru-RU" sz="2400" b="1"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учить собирать целое из частей;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развивать мышление и внимание </a:t>
            </a:r>
          </a:p>
          <a:p>
            <a:pPr fontAlgn="auto">
              <a:spcBef>
                <a:spcPts val="0"/>
              </a:spcBef>
              <a:spcAft>
                <a:spcPts val="0"/>
              </a:spcAft>
              <a:defRPr/>
            </a:pPr>
            <a:r>
              <a:rPr lang="ru-RU" sz="2400" dirty="0">
                <a:latin typeface="Times New Roman" panose="02020603050405020304" pitchFamily="18" charset="0"/>
                <a:cs typeface="Times New Roman" panose="02020603050405020304" pitchFamily="18" charset="0"/>
              </a:rPr>
              <a:t>детей;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закреплять знания детей о родном </a:t>
            </a:r>
          </a:p>
          <a:p>
            <a:pPr fontAlgn="auto">
              <a:spcBef>
                <a:spcPts val="0"/>
              </a:spcBef>
              <a:spcAft>
                <a:spcPts val="0"/>
              </a:spcAft>
              <a:defRPr/>
            </a:pPr>
            <a:r>
              <a:rPr lang="ru-RU" sz="2400" dirty="0">
                <a:latin typeface="Times New Roman" panose="02020603050405020304" pitchFamily="18" charset="0"/>
                <a:cs typeface="Times New Roman" panose="02020603050405020304" pitchFamily="18" charset="0"/>
              </a:rPr>
              <a:t>городе.</a:t>
            </a:r>
          </a:p>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Художественно-эстетическое </a:t>
            </a:r>
          </a:p>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развитие «Герб Ярославля».</a:t>
            </a:r>
          </a:p>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Чтение художественной литературы </a:t>
            </a:r>
          </a:p>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(стихи о Ярославле). </a:t>
            </a:r>
          </a:p>
          <a:p>
            <a:pPr fontAlgn="auto">
              <a:spcBef>
                <a:spcPts val="0"/>
              </a:spcBef>
              <a:spcAft>
                <a:spcPts val="0"/>
              </a:spcAft>
              <a:defRPr/>
            </a:pPr>
            <a:r>
              <a:rPr lang="ru-RU" sz="2400" dirty="0" err="1">
                <a:latin typeface="Times New Roman" panose="02020603050405020304" pitchFamily="18" charset="0"/>
                <a:cs typeface="Times New Roman" panose="02020603050405020304" pitchFamily="18" charset="0"/>
              </a:rPr>
              <a:t>Гаврюшкин</a:t>
            </a:r>
            <a:r>
              <a:rPr lang="ru-RU" sz="2400" dirty="0">
                <a:latin typeface="Times New Roman" panose="02020603050405020304" pitchFamily="18" charset="0"/>
                <a:cs typeface="Times New Roman" panose="02020603050405020304" pitchFamily="18" charset="0"/>
              </a:rPr>
              <a:t> А.Е. «Ярославль», </a:t>
            </a:r>
          </a:p>
          <a:p>
            <a:pPr fontAlgn="auto">
              <a:spcBef>
                <a:spcPts val="0"/>
              </a:spcBef>
              <a:spcAft>
                <a:spcPts val="0"/>
              </a:spcAft>
              <a:defRPr/>
            </a:pPr>
            <a:r>
              <a:rPr lang="ru-RU" sz="2400" dirty="0">
                <a:latin typeface="Times New Roman" panose="02020603050405020304" pitchFamily="18" charset="0"/>
                <a:cs typeface="Times New Roman" panose="02020603050405020304" pitchFamily="18" charset="0"/>
              </a:rPr>
              <a:t>Толокнова А. «Ярославль молодой», </a:t>
            </a:r>
          </a:p>
          <a:p>
            <a:pPr fontAlgn="auto">
              <a:spcBef>
                <a:spcPts val="0"/>
              </a:spcBef>
              <a:spcAft>
                <a:spcPts val="0"/>
              </a:spcAft>
              <a:defRPr/>
            </a:pPr>
            <a:r>
              <a:rPr lang="ru-RU" sz="2400" dirty="0">
                <a:latin typeface="Times New Roman" panose="02020603050405020304" pitchFamily="18" charset="0"/>
                <a:cs typeface="Times New Roman" panose="02020603050405020304" pitchFamily="18" charset="0"/>
              </a:rPr>
              <a:t>Ковалев В. «Герб города Ярославля».</a:t>
            </a:r>
          </a:p>
        </p:txBody>
      </p:sp>
      <p:pic>
        <p:nvPicPr>
          <p:cNvPr id="30723" name="Рисунок 6"/>
          <p:cNvPicPr>
            <a:picLocks noChangeAspect="1"/>
          </p:cNvPicPr>
          <p:nvPr/>
        </p:nvPicPr>
        <p:blipFill>
          <a:blip r:embed="rId4"/>
          <a:srcRect/>
          <a:stretch>
            <a:fillRect/>
          </a:stretch>
        </p:blipFill>
        <p:spPr bwMode="auto">
          <a:xfrm>
            <a:off x="5737225" y="1916113"/>
            <a:ext cx="3406775" cy="2046287"/>
          </a:xfrm>
          <a:prstGeom prst="rect">
            <a:avLst/>
          </a:prstGeom>
          <a:noFill/>
          <a:ln w="9525">
            <a:noFill/>
            <a:miter lim="800000"/>
            <a:headEnd/>
            <a:tailEnd/>
          </a:ln>
        </p:spPr>
      </p:pic>
      <p:pic>
        <p:nvPicPr>
          <p:cNvPr id="30724" name="Рисунок 7"/>
          <p:cNvPicPr>
            <a:picLocks noChangeAspect="1"/>
          </p:cNvPicPr>
          <p:nvPr/>
        </p:nvPicPr>
        <p:blipFill>
          <a:blip r:embed="rId5"/>
          <a:srcRect/>
          <a:stretch>
            <a:fillRect/>
          </a:stretch>
        </p:blipFill>
        <p:spPr bwMode="auto">
          <a:xfrm>
            <a:off x="5737225" y="4529138"/>
            <a:ext cx="3406775" cy="2036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Рисунок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2770" name="TextBox 2"/>
          <p:cNvSpPr txBox="1">
            <a:spLocks noChangeArrowheads="1"/>
          </p:cNvSpPr>
          <p:nvPr/>
        </p:nvSpPr>
        <p:spPr bwMode="auto">
          <a:xfrm>
            <a:off x="323850" y="188913"/>
            <a:ext cx="8424863" cy="6770687"/>
          </a:xfrm>
          <a:prstGeom prst="rect">
            <a:avLst/>
          </a:prstGeom>
          <a:noFill/>
          <a:ln w="9525">
            <a:noFill/>
            <a:miter lim="800000"/>
            <a:headEnd/>
            <a:tailEnd/>
          </a:ln>
        </p:spPr>
        <p:txBody>
          <a:bodyPr>
            <a:spAutoFit/>
          </a:bodyPr>
          <a:lstStyle/>
          <a:p>
            <a:pPr algn="ctr"/>
            <a:r>
              <a:rPr lang="ru-RU" sz="2800" b="1">
                <a:solidFill>
                  <a:srgbClr val="C00000"/>
                </a:solidFill>
                <a:latin typeface="Times New Roman" pitchFamily="18" charset="0"/>
                <a:cs typeface="Times New Roman" pitchFamily="18" charset="0"/>
              </a:rPr>
              <a:t>Приложение.</a:t>
            </a:r>
            <a:endParaRPr lang="ru-RU" sz="1400">
              <a:latin typeface="Calibri" pitchFamily="34" charset="0"/>
            </a:endParaRPr>
          </a:p>
          <a:p>
            <a:r>
              <a:rPr lang="ru-RU" sz="1400" b="1">
                <a:latin typeface="Times New Roman" pitchFamily="18" charset="0"/>
                <a:cs typeface="Times New Roman" pitchFamily="18" charset="0"/>
              </a:rPr>
              <a:t>Беседа «История основания Ярославля».</a:t>
            </a:r>
            <a:endParaRPr lang="ru-RU" sz="1400">
              <a:latin typeface="Times New Roman" pitchFamily="18" charset="0"/>
              <a:cs typeface="Times New Roman" pitchFamily="18" charset="0"/>
            </a:endParaRPr>
          </a:p>
          <a:p>
            <a:r>
              <a:rPr lang="ru-RU" sz="1400" b="1">
                <a:latin typeface="Times New Roman" pitchFamily="18" charset="0"/>
                <a:cs typeface="Times New Roman" pitchFamily="18" charset="0"/>
              </a:rPr>
              <a:t>Цель:</a:t>
            </a:r>
            <a:r>
              <a:rPr lang="ru-RU" sz="1400">
                <a:latin typeface="Times New Roman" pitchFamily="18" charset="0"/>
                <a:cs typeface="Times New Roman" pitchFamily="18" charset="0"/>
              </a:rPr>
              <a:t> Закрепить знания детей об истории возникновения города, о жизни людей в прошлом, о их занятиях. Расширить словарный запас детей. Развивать интерес к историческому прошлому Ярославля.</a:t>
            </a:r>
          </a:p>
          <a:p>
            <a:r>
              <a:rPr lang="ru-RU" sz="1400" b="1">
                <a:latin typeface="Times New Roman" pitchFamily="18" charset="0"/>
                <a:cs typeface="Times New Roman" pitchFamily="18" charset="0"/>
              </a:rPr>
              <a:t>Оборудование и материалы:</a:t>
            </a:r>
            <a:r>
              <a:rPr lang="ru-RU" sz="1400">
                <a:latin typeface="Times New Roman" pitchFamily="18" charset="0"/>
                <a:cs typeface="Times New Roman" pitchFamily="18" charset="0"/>
              </a:rPr>
              <a:t> Картинки с видами города, с изображением реки, леса, деревянных изб, деревянной крепости, герба города Ярославля.</a:t>
            </a:r>
          </a:p>
          <a:p>
            <a:r>
              <a:rPr lang="ru-RU" sz="1400" b="1">
                <a:latin typeface="Times New Roman" pitchFamily="18" charset="0"/>
                <a:cs typeface="Times New Roman" pitchFamily="18" charset="0"/>
              </a:rPr>
              <a:t>Ход занятия:</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Я приглашаю вас совершить экскурсию по нашему городу.</a:t>
            </a:r>
          </a:p>
          <a:p>
            <a:r>
              <a:rPr lang="ru-RU" sz="1400">
                <a:latin typeface="Times New Roman" pitchFamily="18" charset="0"/>
                <a:cs typeface="Times New Roman" pitchFamily="18" charset="0"/>
              </a:rPr>
              <a:t>-На чём вы любите путешествовать? (Ответы детей)</a:t>
            </a:r>
          </a:p>
          <a:p>
            <a:r>
              <a:rPr lang="ru-RU" sz="1400">
                <a:latin typeface="Times New Roman" pitchFamily="18" charset="0"/>
                <a:cs typeface="Times New Roman" pitchFamily="18" charset="0"/>
              </a:rPr>
              <a:t>- А я приглашаю вас в путешествие на машине времени. Отправимся мы в те времена, когда ещё не было вас, ваших родителей, ваших бабушек и дедушек. Что бы машина времени заработала, вы должны ответить на вопросы. </a:t>
            </a:r>
          </a:p>
          <a:p>
            <a:r>
              <a:rPr lang="ru-RU" sz="1400">
                <a:latin typeface="Times New Roman" pitchFamily="18" charset="0"/>
                <a:cs typeface="Times New Roman" pitchFamily="18" charset="0"/>
              </a:rPr>
              <a:t>Вопросы:</a:t>
            </a:r>
          </a:p>
          <a:p>
            <a:r>
              <a:rPr lang="ru-RU" sz="1400">
                <a:latin typeface="Times New Roman" pitchFamily="18" charset="0"/>
                <a:cs typeface="Times New Roman" pitchFamily="18" charset="0"/>
              </a:rPr>
              <a:t>- Как называется наш город?</a:t>
            </a:r>
          </a:p>
          <a:p>
            <a:r>
              <a:rPr lang="ru-RU" sz="1400">
                <a:latin typeface="Times New Roman" pitchFamily="18" charset="0"/>
                <a:cs typeface="Times New Roman" pitchFamily="18" charset="0"/>
              </a:rPr>
              <a:t>- Как называют жителей города Ярославля?</a:t>
            </a:r>
          </a:p>
          <a:p>
            <a:r>
              <a:rPr lang="ru-RU" sz="1400">
                <a:latin typeface="Times New Roman" pitchFamily="18" charset="0"/>
                <a:cs typeface="Times New Roman" pitchFamily="18" charset="0"/>
              </a:rPr>
              <a:t>- На какой реке стоит наш город?</a:t>
            </a:r>
          </a:p>
          <a:p>
            <a:r>
              <a:rPr lang="ru-RU" sz="1400">
                <a:latin typeface="Times New Roman" pitchFamily="18" charset="0"/>
                <a:cs typeface="Times New Roman" pitchFamily="18" charset="0"/>
              </a:rPr>
              <a:t>- А ещё какие реки текут?</a:t>
            </a:r>
          </a:p>
          <a:p>
            <a:r>
              <a:rPr lang="ru-RU" sz="1400">
                <a:latin typeface="Times New Roman" pitchFamily="18" charset="0"/>
                <a:cs typeface="Times New Roman" pitchFamily="18" charset="0"/>
              </a:rPr>
              <a:t>- Сколько лет нашему городу?</a:t>
            </a:r>
          </a:p>
          <a:p>
            <a:r>
              <a:rPr lang="ru-RU" sz="1400">
                <a:latin typeface="Times New Roman" pitchFamily="18" charset="0"/>
                <a:cs typeface="Times New Roman" pitchFamily="18" charset="0"/>
              </a:rPr>
              <a:t>Вы ответили на все вопросы и машина времени перенесёт нас на 1000 лет назад. (Предложить детям закрыть глаза, начать обратный отсчёт, включить соответствующую музыку)</a:t>
            </a:r>
          </a:p>
          <a:p>
            <a:r>
              <a:rPr lang="ru-RU" sz="1400">
                <a:latin typeface="Times New Roman" pitchFamily="18" charset="0"/>
                <a:cs typeface="Times New Roman" pitchFamily="18" charset="0"/>
              </a:rPr>
              <a:t>-Что же было тогда на месте нашего города?</a:t>
            </a:r>
          </a:p>
          <a:p>
            <a:r>
              <a:rPr lang="ru-RU" sz="1400">
                <a:latin typeface="Times New Roman" pitchFamily="18" charset="0"/>
                <a:cs typeface="Times New Roman" pitchFamily="18" charset="0"/>
              </a:rPr>
              <a:t>Давным -давно на месте где река Которосль впадает в Волгу возвышался холм, вокруг росли дремучие леса. В этих местах водилось множество медведей. 1000 лет назад здесь было небольшое поселение и называлось оно Медвежий угол.</a:t>
            </a:r>
          </a:p>
          <a:p>
            <a:r>
              <a:rPr lang="ru-RU" sz="1400">
                <a:latin typeface="Times New Roman" pitchFamily="18" charset="0"/>
                <a:cs typeface="Times New Roman" pitchFamily="18" charset="0"/>
              </a:rPr>
              <a:t>Посмотрите сюда. </a:t>
            </a:r>
          </a:p>
          <a:p>
            <a:r>
              <a:rPr lang="ru-RU" sz="1400">
                <a:latin typeface="Times New Roman" pitchFamily="18" charset="0"/>
                <a:cs typeface="Times New Roman" pitchFamily="18" charset="0"/>
              </a:rPr>
              <a:t> -Ребята, а почему люди селились на берегу рек?</a:t>
            </a:r>
          </a:p>
          <a:p>
            <a:r>
              <a:rPr lang="ru-RU" sz="1400">
                <a:latin typeface="Times New Roman" pitchFamily="18" charset="0"/>
                <a:cs typeface="Times New Roman" pitchFamily="18" charset="0"/>
              </a:rPr>
              <a:t>(Река- водная преграда, по реке передвигались на лодках, вода необходима для питья, в реке водилась рыба.) </a:t>
            </a:r>
          </a:p>
          <a:p>
            <a:r>
              <a:rPr lang="ru-RU" sz="1400">
                <a:latin typeface="Calibri" pitchFamily="34" charset="0"/>
              </a:rPr>
              <a:t> </a:t>
            </a:r>
            <a:endParaRPr lang="ru-RU">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Рисунок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3794" name="TextBox 5"/>
          <p:cNvSpPr txBox="1">
            <a:spLocks noChangeArrowheads="1"/>
          </p:cNvSpPr>
          <p:nvPr/>
        </p:nvSpPr>
        <p:spPr bwMode="auto">
          <a:xfrm>
            <a:off x="250825" y="115888"/>
            <a:ext cx="8893175" cy="6894512"/>
          </a:xfrm>
          <a:prstGeom prst="rect">
            <a:avLst/>
          </a:prstGeom>
          <a:noFill/>
          <a:ln w="9525">
            <a:noFill/>
            <a:miter lim="800000"/>
            <a:headEnd/>
            <a:tailEnd/>
          </a:ln>
        </p:spPr>
        <p:txBody>
          <a:bodyPr>
            <a:spAutoFit/>
          </a:bodyPr>
          <a:lstStyle/>
          <a:p>
            <a:r>
              <a:rPr lang="ru-RU">
                <a:latin typeface="Calibri" pitchFamily="34" charset="0"/>
              </a:rPr>
              <a:t> </a:t>
            </a:r>
            <a:r>
              <a:rPr lang="ru-RU" sz="1400">
                <a:latin typeface="Calibri" pitchFamily="34" charset="0"/>
              </a:rPr>
              <a:t>-</a:t>
            </a:r>
            <a:r>
              <a:rPr lang="ru-RU" sz="1400">
                <a:latin typeface="Times New Roman" pitchFamily="18" charset="0"/>
                <a:cs typeface="Times New Roman" pitchFamily="18" charset="0"/>
              </a:rPr>
              <a:t>А почему посёлок строили рядом с лесом?</a:t>
            </a:r>
          </a:p>
          <a:p>
            <a:r>
              <a:rPr lang="ru-RU" sz="1400">
                <a:latin typeface="Times New Roman" pitchFamily="18" charset="0"/>
                <a:cs typeface="Times New Roman" pitchFamily="18" charset="0"/>
              </a:rPr>
              <a:t>Лес был очень нужен людям: Люди прятались там от врагов, в лесу охотились, собирали грибы, ягоды, из леса строили дома (не зря поселения стали называть деревней, потому что дома были из дерева) ,из дерева делали посуду, мебель, игрушки. </a:t>
            </a:r>
          </a:p>
          <a:p>
            <a:r>
              <a:rPr lang="ru-RU" sz="1400">
                <a:latin typeface="Times New Roman" pitchFamily="18" charset="0"/>
                <a:cs typeface="Times New Roman" pitchFamily="18" charset="0"/>
              </a:rPr>
              <a:t>Жители этого края считали медведей священными животными и лепили из глины медвежьи лапы, а из серебра отливали медвежьи когти, веря, что они уберегут их от бед.</a:t>
            </a:r>
          </a:p>
          <a:p>
            <a:r>
              <a:rPr lang="ru-RU" sz="1400">
                <a:latin typeface="Times New Roman" pitchFamily="18" charset="0"/>
                <a:cs typeface="Times New Roman" pitchFamily="18" charset="0"/>
              </a:rPr>
              <a:t>Прошли века, и на высоком берегу Волги вырос город, который назвали Ярославлем.</a:t>
            </a:r>
          </a:p>
          <a:p>
            <a:r>
              <a:rPr lang="ru-RU" sz="1400">
                <a:latin typeface="Times New Roman" pitchFamily="18" charset="0"/>
                <a:cs typeface="Times New Roman" pitchFamily="18" charset="0"/>
              </a:rPr>
              <a:t>Вот как это произошло.</a:t>
            </a:r>
          </a:p>
          <a:p>
            <a:r>
              <a:rPr lang="ru-RU" sz="1400">
                <a:latin typeface="Times New Roman" pitchFamily="18" charset="0"/>
                <a:cs typeface="Times New Roman" pitchFamily="18" charset="0"/>
              </a:rPr>
              <a:t>1000 лет назад мимо этих мест проплывал на ладьях князь Ярослав Мудрый. Когда Ярослав спустился на берег и пришёл в селение, местные жители выпустили на него «лютого зверя» - огромную медведицу. Однако князь не растерялся, схватил топор и зарубил зверя. После этого события князь велел заложить на этом месте город и назвал его своим именем — Ярославль.</a:t>
            </a:r>
          </a:p>
          <a:p>
            <a:r>
              <a:rPr lang="ru-RU" sz="1400">
                <a:latin typeface="Times New Roman" pitchFamily="18" charset="0"/>
                <a:cs typeface="Times New Roman" pitchFamily="18" charset="0"/>
              </a:rPr>
              <a:t>-Что же такое город? Решил князь Ярослав огородить Ярославль стенами с башнями и крепкими воротами. Слово «город» означает ограда или крепостная стена.</a:t>
            </a:r>
          </a:p>
          <a:p>
            <a:r>
              <a:rPr lang="ru-RU" sz="1400">
                <a:latin typeface="Times New Roman" pitchFamily="18" charset="0"/>
                <a:cs typeface="Times New Roman" pitchFamily="18" charset="0"/>
              </a:rPr>
              <a:t> -А зачем нужна крепость? .- Город необходимо было защищать.</a:t>
            </a:r>
          </a:p>
          <a:p>
            <a:r>
              <a:rPr lang="ru-RU" sz="1400">
                <a:latin typeface="Times New Roman" pitchFamily="18" charset="0"/>
                <a:cs typeface="Times New Roman" pitchFamily="18" charset="0"/>
              </a:rPr>
              <a:t>- От кого? –Дикие животные, враги.</a:t>
            </a:r>
          </a:p>
          <a:p>
            <a:r>
              <a:rPr lang="ru-RU" sz="1400">
                <a:latin typeface="Times New Roman" pitchFamily="18" charset="0"/>
                <a:cs typeface="Times New Roman" pitchFamily="18" charset="0"/>
              </a:rPr>
              <a:t>Все укрепления были сделаны из дерева. Вместо выражения «построить город» бытовало «срубить город».</a:t>
            </a:r>
          </a:p>
          <a:p>
            <a:r>
              <a:rPr lang="ru-RU" sz="1400">
                <a:latin typeface="Times New Roman" pitchFamily="18" charset="0"/>
                <a:cs typeface="Times New Roman" pitchFamily="18" charset="0"/>
              </a:rPr>
              <a:t>Сначала рубили деревья, счищали с них кору, сучья, рубили тонкую вершину. Получались брёвна. Вот из этих брёвен строили крепость. Городские стены состояли из деревянных срубов, наполненных землёй, которые приставлялись один к другому, образуя кольцо укреплений. (Показать в книге)</a:t>
            </a:r>
          </a:p>
          <a:p>
            <a:r>
              <a:rPr lang="ru-RU" sz="1400">
                <a:latin typeface="Times New Roman" pitchFamily="18" charset="0"/>
                <a:cs typeface="Times New Roman" pitchFamily="18" charset="0"/>
              </a:rPr>
              <a:t>И вот взялись жители за дело: застучали топоры на холме, закипела работа.</a:t>
            </a:r>
          </a:p>
          <a:p>
            <a:r>
              <a:rPr lang="ru-RU" sz="1400">
                <a:latin typeface="Times New Roman" pitchFamily="18" charset="0"/>
                <a:cs typeface="Times New Roman" pitchFamily="18" charset="0"/>
              </a:rPr>
              <a:t>Вот так и появился наш город Ярославль, а сейчас ему уже 1000 лет и носит он имя своего основателя Ярослава Мудрого.</a:t>
            </a:r>
          </a:p>
          <a:p>
            <a:r>
              <a:rPr lang="ru-RU" sz="1400">
                <a:latin typeface="Times New Roman" pitchFamily="18" charset="0"/>
                <a:cs typeface="Times New Roman" pitchFamily="18" charset="0"/>
              </a:rPr>
              <a:t>Пора возвращаться. Занимайте свои места. Что бы машина снова заработала вы должны ответить на вопросы.</a:t>
            </a:r>
          </a:p>
          <a:p>
            <a:r>
              <a:rPr lang="ru-RU" sz="1400">
                <a:latin typeface="Times New Roman" pitchFamily="18" charset="0"/>
                <a:cs typeface="Times New Roman" pitchFamily="18" charset="0"/>
              </a:rPr>
              <a:t>Вопросы:</a:t>
            </a:r>
          </a:p>
          <a:p>
            <a:r>
              <a:rPr lang="ru-RU" sz="1400">
                <a:latin typeface="Times New Roman" pitchFamily="18" charset="0"/>
                <a:cs typeface="Times New Roman" pitchFamily="18" charset="0"/>
              </a:rPr>
              <a:t>-Как называлось поселение, на месте которого возник город Ярославль?</a:t>
            </a:r>
          </a:p>
          <a:p>
            <a:r>
              <a:rPr lang="ru-RU" sz="1400">
                <a:latin typeface="Times New Roman" pitchFamily="18" charset="0"/>
                <a:cs typeface="Times New Roman" pitchFamily="18" charset="0"/>
              </a:rPr>
              <a:t>-Почему наш город называется Ярославль?</a:t>
            </a:r>
          </a:p>
          <a:p>
            <a:r>
              <a:rPr lang="ru-RU" sz="1400">
                <a:latin typeface="Times New Roman" pitchFamily="18" charset="0"/>
                <a:cs typeface="Times New Roman" pitchFamily="18" charset="0"/>
              </a:rPr>
              <a:t>-Почему в старину говорили «срубить город»?</a:t>
            </a:r>
          </a:p>
          <a:p>
            <a:r>
              <a:rPr lang="ru-RU" sz="1400">
                <a:latin typeface="Times New Roman" pitchFamily="18" charset="0"/>
                <a:cs typeface="Times New Roman" pitchFamily="18" charset="0"/>
              </a:rPr>
              <a:t>-Как выглядит герб Ярославля? (показать)</a:t>
            </a:r>
          </a:p>
          <a:p>
            <a:r>
              <a:rPr lang="ru-RU" sz="1400">
                <a:latin typeface="Times New Roman" pitchFamily="18" charset="0"/>
                <a:cs typeface="Times New Roman" pitchFamily="18" charset="0"/>
              </a:rPr>
              <a:t>Вот мы вернулись. А я хочу показать вам каким стал наш город спустя 1000 лет.</a:t>
            </a: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Рисунок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4818" name="TextBox 3"/>
          <p:cNvSpPr txBox="1">
            <a:spLocks noChangeArrowheads="1"/>
          </p:cNvSpPr>
          <p:nvPr/>
        </p:nvSpPr>
        <p:spPr bwMode="auto">
          <a:xfrm>
            <a:off x="395288" y="115888"/>
            <a:ext cx="8353425" cy="7048500"/>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Беседа «Ура! Идём в театр! » </a:t>
            </a:r>
            <a:endParaRPr lang="ru-RU" sz="1400">
              <a:latin typeface="Times New Roman" pitchFamily="18" charset="0"/>
              <a:cs typeface="Times New Roman" pitchFamily="18" charset="0"/>
            </a:endParaRPr>
          </a:p>
          <a:p>
            <a:r>
              <a:rPr lang="ru-RU" sz="1400" b="1">
                <a:latin typeface="Times New Roman" pitchFamily="18" charset="0"/>
                <a:cs typeface="Times New Roman" pitchFamily="18" charset="0"/>
              </a:rPr>
              <a:t> Цель:</a:t>
            </a:r>
            <a:r>
              <a:rPr lang="ru-RU" sz="1400" b="1" u="sng">
                <a:latin typeface="Times New Roman" pitchFamily="18" charset="0"/>
                <a:cs typeface="Times New Roman" pitchFamily="18" charset="0"/>
              </a:rPr>
              <a:t> </a:t>
            </a:r>
            <a:r>
              <a:rPr lang="ru-RU" sz="1400">
                <a:latin typeface="Times New Roman" pitchFamily="18" charset="0"/>
                <a:cs typeface="Times New Roman" pitchFamily="18" charset="0"/>
              </a:rPr>
              <a:t>дать детям представление о театре; познакомить с театром им. Ф. Волкова; воспитывать эмоционально положительное отношение к театру; расширять знания о правилах поведения в театре.</a:t>
            </a:r>
          </a:p>
          <a:p>
            <a:r>
              <a:rPr lang="ru-RU" sz="1400" b="1">
                <a:latin typeface="Times New Roman" pitchFamily="18" charset="0"/>
                <a:cs typeface="Times New Roman" pitchFamily="18" charset="0"/>
              </a:rPr>
              <a:t>Оборудование и материалы:</a:t>
            </a:r>
            <a:r>
              <a:rPr lang="ru-RU" sz="1400">
                <a:latin typeface="Times New Roman" pitchFamily="18" charset="0"/>
                <a:cs typeface="Times New Roman" pitchFamily="18" charset="0"/>
              </a:rPr>
              <a:t> Фотография театра им. Ф. Волкова, билетики в театр, картинки зрительного зала (сцена, занавес, места для зрителей).</a:t>
            </a:r>
          </a:p>
          <a:p>
            <a:r>
              <a:rPr lang="ru-RU" sz="1400" b="1">
                <a:latin typeface="Times New Roman" pitchFamily="18" charset="0"/>
                <a:cs typeface="Times New Roman" pitchFamily="18" charset="0"/>
              </a:rPr>
              <a:t>Ход:</a:t>
            </a:r>
          </a:p>
          <a:p>
            <a:r>
              <a:rPr lang="ru-RU" sz="1400">
                <a:latin typeface="Times New Roman" pitchFamily="18" charset="0"/>
                <a:cs typeface="Times New Roman" pitchFamily="18" charset="0"/>
              </a:rPr>
              <a:t>Ребята, сегодня утором к нам в группу пришло письмо</a:t>
            </a:r>
            <a:r>
              <a:rPr lang="ru-RU" sz="1400" b="1">
                <a:latin typeface="Times New Roman" pitchFamily="18" charset="0"/>
                <a:cs typeface="Times New Roman" pitchFamily="18" charset="0"/>
              </a:rPr>
              <a:t>.</a:t>
            </a:r>
            <a:r>
              <a:rPr lang="ru-RU" sz="1400">
                <a:latin typeface="Times New Roman" pitchFamily="18" charset="0"/>
                <a:cs typeface="Times New Roman" pitchFamily="18" charset="0"/>
              </a:rPr>
              <a:t> Давайте мы его откроем и посмотрим, что в нём находится.</a:t>
            </a:r>
          </a:p>
          <a:p>
            <a:r>
              <a:rPr lang="ru-RU" sz="1400" b="1" i="1">
                <a:latin typeface="Times New Roman" pitchFamily="18" charset="0"/>
                <a:cs typeface="Times New Roman" pitchFamily="18" charset="0"/>
              </a:rPr>
              <a:t>«Дорогие ребята, приглашаю Вас в Путешествие в мир театра</a:t>
            </a:r>
            <a:r>
              <a:rPr lang="ru-RU" sz="1400" i="1">
                <a:latin typeface="Times New Roman" pitchFamily="18" charset="0"/>
                <a:cs typeface="Times New Roman" pitchFamily="18" charset="0"/>
              </a:rPr>
              <a:t>.</a:t>
            </a:r>
            <a:r>
              <a:rPr lang="ru-RU" sz="1400" b="1" i="1">
                <a:latin typeface="Times New Roman" pitchFamily="18" charset="0"/>
                <a:cs typeface="Times New Roman" pitchFamily="18" charset="0"/>
              </a:rPr>
              <a:t> Буратино.»</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-Ребята, отправимся в это путешествие? </a:t>
            </a:r>
            <a:r>
              <a:rPr lang="ru-RU" sz="1400" i="1">
                <a:latin typeface="Times New Roman" pitchFamily="18" charset="0"/>
                <a:cs typeface="Times New Roman" pitchFamily="18" charset="0"/>
              </a:rPr>
              <a:t>(Ответы детей)</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Что это за красивое здание с колоннами, похожее на дворец? Это театр. </a:t>
            </a:r>
            <a:br>
              <a:rPr lang="ru-RU" sz="1400">
                <a:latin typeface="Times New Roman" pitchFamily="18" charset="0"/>
                <a:cs typeface="Times New Roman" pitchFamily="18" charset="0"/>
              </a:rPr>
            </a:br>
            <a:r>
              <a:rPr lang="ru-RU" sz="1400" i="1">
                <a:latin typeface="Times New Roman" pitchFamily="18" charset="0"/>
                <a:cs typeface="Times New Roman" pitchFamily="18" charset="0"/>
              </a:rPr>
              <a:t>Вот театр – волшебный дом!</a:t>
            </a:r>
            <a:br>
              <a:rPr lang="ru-RU" sz="1400" i="1">
                <a:latin typeface="Times New Roman" pitchFamily="18" charset="0"/>
                <a:cs typeface="Times New Roman" pitchFamily="18" charset="0"/>
              </a:rPr>
            </a:br>
            <a:r>
              <a:rPr lang="ru-RU" sz="1400" i="1">
                <a:latin typeface="Times New Roman" pitchFamily="18" charset="0"/>
                <a:cs typeface="Times New Roman" pitchFamily="18" charset="0"/>
              </a:rPr>
              <a:t>Сказку ты увидишь в нём.</a:t>
            </a:r>
            <a:br>
              <a:rPr lang="ru-RU" sz="1400" i="1">
                <a:latin typeface="Times New Roman" pitchFamily="18" charset="0"/>
                <a:cs typeface="Times New Roman" pitchFamily="18" charset="0"/>
              </a:rPr>
            </a:br>
            <a:r>
              <a:rPr lang="ru-RU" sz="1400" i="1">
                <a:latin typeface="Times New Roman" pitchFamily="18" charset="0"/>
                <a:cs typeface="Times New Roman" pitchFamily="18" charset="0"/>
              </a:rPr>
              <a:t>Танцы, музыка и смех –</a:t>
            </a:r>
            <a:br>
              <a:rPr lang="ru-RU" sz="1400" i="1">
                <a:latin typeface="Times New Roman" pitchFamily="18" charset="0"/>
                <a:cs typeface="Times New Roman" pitchFamily="18" charset="0"/>
              </a:rPr>
            </a:br>
            <a:r>
              <a:rPr lang="ru-RU" sz="1400" i="1">
                <a:latin typeface="Times New Roman" pitchFamily="18" charset="0"/>
                <a:cs typeface="Times New Roman" pitchFamily="18" charset="0"/>
              </a:rPr>
              <a:t>Представление для всех!</a:t>
            </a:r>
            <a:r>
              <a:rPr lang="ru-RU" sz="1400">
                <a:latin typeface="Times New Roman" pitchFamily="18" charset="0"/>
                <a:cs typeface="Times New Roman" pitchFamily="18" charset="0"/>
              </a:rPr>
              <a:t> </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Ребята, а вы знаете, что  театра, каким мы знаем его на Руси долго  не было.</a:t>
            </a:r>
          </a:p>
          <a:p>
            <a:r>
              <a:rPr lang="ru-RU" sz="1400">
                <a:latin typeface="Times New Roman" pitchFamily="18" charset="0"/>
                <a:cs typeface="Times New Roman" pitchFamily="18" charset="0"/>
              </a:rPr>
              <a:t>Сначала появились скоморохи – бродячие актёры, комедианты. Они устраивали свои представления прямо на улицах, площадях, ярмарках. Они разыгрывали маленькие смешные сценки собственного сочинения, пели забавные песенки, показывали акробатические номера, дрессированных животных. Большой популярностью пользовались представления с учёным медведем – «медвежья потеха». </a:t>
            </a:r>
          </a:p>
          <a:p>
            <a:r>
              <a:rPr lang="ru-RU" sz="1400">
                <a:latin typeface="Times New Roman" pitchFamily="18" charset="0"/>
                <a:cs typeface="Times New Roman" pitchFamily="18" charset="0"/>
              </a:rPr>
              <a:t> И первый театр открыл свой занавес в Ярославле. Его основателем был наш земляк Фёдор Григорьевич Волков. Федор Григорьевич Волков родился в Костроме, а с 10 лет жил в Ярославле. Был сообразительным, наблюдательным, трудолюбивым, любил книги, музыку, сам сочинял песни, играл на гуслях, любил участвовать в домашних спектаклях. Юношей во время учёбы в Московской академии всё свободное время отдавал любимому увлечению – театру.</a:t>
            </a:r>
          </a:p>
          <a:p>
            <a:r>
              <a:rPr lang="ru-RU" sz="1400">
                <a:latin typeface="Times New Roman" pitchFamily="18" charset="0"/>
                <a:cs typeface="Times New Roman" pitchFamily="18" charset="0"/>
              </a:rPr>
              <a:t>-А кто из вас уже бывал в театре? </a:t>
            </a:r>
            <a:r>
              <a:rPr lang="ru-RU" sz="1400" i="1">
                <a:latin typeface="Times New Roman" pitchFamily="18" charset="0"/>
                <a:cs typeface="Times New Roman" pitchFamily="18" charset="0"/>
              </a:rPr>
              <a:t>(Ответы детей)</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 А как вы думаете, что такое театр? </a:t>
            </a:r>
            <a:r>
              <a:rPr lang="ru-RU" sz="1400" i="1">
                <a:latin typeface="Times New Roman" pitchFamily="18" charset="0"/>
                <a:cs typeface="Times New Roman" pitchFamily="18" charset="0"/>
              </a:rPr>
              <a:t>(Это место, где показывают спектакли, представления)</a:t>
            </a:r>
            <a:r>
              <a:rPr lang="ru-RU" sz="1400">
                <a:latin typeface="Times New Roman" pitchFamily="18" charset="0"/>
                <a:cs typeface="Times New Roman" pitchFamily="18" charset="0"/>
              </a:rPr>
              <a:t> </a:t>
            </a:r>
          </a:p>
          <a:p>
            <a:r>
              <a:rPr lang="ru-RU" sz="1400">
                <a:latin typeface="Times New Roman" pitchFamily="18" charset="0"/>
                <a:cs typeface="Times New Roman" pitchFamily="18" charset="0"/>
              </a:rPr>
              <a:t> -Ребята, что нужно сделать, чтоб попасть на спектакль?</a:t>
            </a:r>
          </a:p>
          <a:p>
            <a:r>
              <a:rPr lang="ru-RU" sz="1400">
                <a:latin typeface="Times New Roman" pitchFamily="18" charset="0"/>
                <a:cs typeface="Times New Roman" pitchFamily="18" charset="0"/>
              </a:rPr>
              <a:t>-А как вы думаете кто будет проверять билеты в театре?</a:t>
            </a:r>
          </a:p>
          <a:p>
            <a:r>
              <a:rPr lang="ru-RU" sz="1400">
                <a:latin typeface="Times New Roman" pitchFamily="18" charset="0"/>
                <a:cs typeface="Times New Roman" pitchFamily="18" charset="0"/>
              </a:rPr>
              <a:t>-Этого человека называют контролёр. Он пропускает всех по билетам.</a:t>
            </a:r>
          </a:p>
          <a:p>
            <a:endParaRPr lang="ru-RU" sz="1400">
              <a:latin typeface="Times New Roman" pitchFamily="18" charset="0"/>
              <a:cs typeface="Times New Roman" pitchFamily="18" charset="0"/>
            </a:endParaRP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Рисунок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6866" name="TextBox 2"/>
          <p:cNvSpPr txBox="1">
            <a:spLocks noChangeArrowheads="1"/>
          </p:cNvSpPr>
          <p:nvPr/>
        </p:nvSpPr>
        <p:spPr bwMode="auto">
          <a:xfrm>
            <a:off x="250825" y="260350"/>
            <a:ext cx="8713788" cy="6832600"/>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-Показав билет контролёру мы пройдём в зрительный зал? А что есть в зрительном зале? </a:t>
            </a:r>
            <a:r>
              <a:rPr lang="ru-RU" sz="1400" i="1">
                <a:latin typeface="Times New Roman" pitchFamily="18" charset="0"/>
                <a:cs typeface="Times New Roman" pitchFamily="18" charset="0"/>
              </a:rPr>
              <a:t>(Сиденья, стулья)</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-Зрительный зал такой большой как же мы узнаем, где наши места? </a:t>
            </a:r>
            <a:r>
              <a:rPr lang="ru-RU" sz="1400" i="1">
                <a:latin typeface="Times New Roman" pitchFamily="18" charset="0"/>
                <a:cs typeface="Times New Roman" pitchFamily="18" charset="0"/>
              </a:rPr>
              <a:t>(Ответы детей)</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-На каждом билете указан номер вашего места. Посмотрите на ваших билетах есть номера. Замечательно.</a:t>
            </a:r>
          </a:p>
          <a:p>
            <a:r>
              <a:rPr lang="ru-RU" sz="1400">
                <a:latin typeface="Times New Roman" pitchFamily="18" charset="0"/>
                <a:cs typeface="Times New Roman" pitchFamily="18" charset="0"/>
              </a:rPr>
              <a:t>А сейчас поговорим о том, как нужно себя вести в театре. Сейчас ребята расскажут вам несколько правил, а вы скажите, правильно это или нет.</a:t>
            </a:r>
          </a:p>
          <a:p>
            <a:r>
              <a:rPr lang="ru-RU" sz="1400" b="1">
                <a:latin typeface="Times New Roman" pitchFamily="18" charset="0"/>
                <a:cs typeface="Times New Roman" pitchFamily="18" charset="0"/>
              </a:rPr>
              <a:t>«Уроки вежливости»:</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1. Подавая свои вещи гардеробщику, ни в коем случае не перебрасывайте пальто через барьер. Пусть он сам поработает. Если так сделает каждый, на руках разовьются прекрасные мускулы.</a:t>
            </a:r>
          </a:p>
          <a:p>
            <a:r>
              <a:rPr lang="ru-RU" sz="1400">
                <a:latin typeface="Times New Roman" pitchFamily="18" charset="0"/>
                <a:cs typeface="Times New Roman" pitchFamily="18" charset="0"/>
              </a:rPr>
              <a:t>2. Номерок лучше всего повесить на палец, так будет удобно вращать его в фойе и во время концерта. Именно для этого на номерках сделана дырка или привязана веревка.</a:t>
            </a:r>
          </a:p>
          <a:p>
            <a:r>
              <a:rPr lang="ru-RU" sz="1400">
                <a:latin typeface="Times New Roman" pitchFamily="18" charset="0"/>
                <a:cs typeface="Times New Roman" pitchFamily="18" charset="0"/>
              </a:rPr>
              <a:t>3. Если ваши места в середине ряда, не торопитесь занимать их. Пусть сначала сядут остальные. Зато потом, когда вы будете проходить, им придется встать, это как зарядка, - полезно для здоровья.</a:t>
            </a:r>
          </a:p>
          <a:p>
            <a:r>
              <a:rPr lang="ru-RU" sz="1400">
                <a:latin typeface="Times New Roman" pitchFamily="18" charset="0"/>
                <a:cs typeface="Times New Roman" pitchFamily="18" charset="0"/>
              </a:rPr>
              <a:t>4. Не забудьте: вам с товарищем не так уж часто приходится посидеть рядом 1,5-2 часа. Используйте эту возможность, чтобы рассказать все новости и обсудить сложные вопросы. Одно плохо: приходится иногда напрягать голосовые связки, так как мешает музыка и реплики актеров.</a:t>
            </a:r>
          </a:p>
          <a:p>
            <a:r>
              <a:rPr lang="ru-RU" sz="1400">
                <a:latin typeface="Times New Roman" pitchFamily="18" charset="0"/>
                <a:cs typeface="Times New Roman" pitchFamily="18" charset="0"/>
              </a:rPr>
              <a:t>5. Помните, что долго сохранять неподвижность - очень вредно для здоровья организма. Поэтому побольше двигайтесь: поворачивайтесь, наклоняйтесь, упирайтесь в спинку переднего стула и спихивайте руки соседей с подлокотников.</a:t>
            </a:r>
          </a:p>
          <a:p>
            <a:r>
              <a:rPr lang="ru-RU" sz="1400">
                <a:latin typeface="Times New Roman" pitchFamily="18" charset="0"/>
                <a:cs typeface="Times New Roman" pitchFamily="18" charset="0"/>
              </a:rPr>
              <a:t> Ребята, из этих эпизодов вы узнали, как не нужно вести себя в театре.</a:t>
            </a:r>
          </a:p>
          <a:p>
            <a:r>
              <a:rPr lang="ru-RU" sz="1400">
                <a:latin typeface="Times New Roman" pitchFamily="18" charset="0"/>
                <a:cs typeface="Times New Roman" pitchFamily="18" charset="0"/>
              </a:rPr>
              <a:t>-Ребята, а это что? </a:t>
            </a:r>
            <a:r>
              <a:rPr lang="ru-RU" sz="1400" i="1">
                <a:latin typeface="Times New Roman" pitchFamily="18" charset="0"/>
                <a:cs typeface="Times New Roman" pitchFamily="18" charset="0"/>
              </a:rPr>
              <a:t>(Занавес)</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-Это занавес. А зачем он нужен? </a:t>
            </a:r>
            <a:r>
              <a:rPr lang="ru-RU" sz="1400" i="1">
                <a:latin typeface="Times New Roman" pitchFamily="18" charset="0"/>
                <a:cs typeface="Times New Roman" pitchFamily="18" charset="0"/>
              </a:rPr>
              <a:t>(Чтобы менять декорации, подготовиться артистам к следующе сцене)</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-А за занавесом что? </a:t>
            </a:r>
            <a:r>
              <a:rPr lang="ru-RU" sz="1400" i="1">
                <a:latin typeface="Times New Roman" pitchFamily="18" charset="0"/>
                <a:cs typeface="Times New Roman" pitchFamily="18" charset="0"/>
              </a:rPr>
              <a:t>(Сцена)</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-Сцена. А что такое сцена и зачем она нужна? (Сцена – это завышенное место, где выступают артисты, чтобы их было видно зрителям).</a:t>
            </a:r>
          </a:p>
          <a:p>
            <a:r>
              <a:rPr lang="ru-RU" sz="1400">
                <a:latin typeface="Times New Roman" pitchFamily="18" charset="0"/>
                <a:cs typeface="Times New Roman" pitchFamily="18" charset="0"/>
              </a:rPr>
              <a:t>-А кто выступает на сцене? </a:t>
            </a:r>
            <a:r>
              <a:rPr lang="ru-RU" sz="1400" i="1">
                <a:latin typeface="Times New Roman" pitchFamily="18" charset="0"/>
                <a:cs typeface="Times New Roman" pitchFamily="18" charset="0"/>
              </a:rPr>
              <a:t>(Актёры)</a:t>
            </a:r>
            <a:r>
              <a:rPr lang="ru-RU" sz="1400">
                <a:latin typeface="Times New Roman" pitchFamily="18" charset="0"/>
                <a:cs typeface="Times New Roman" pitchFamily="18" charset="0"/>
              </a:rPr>
              <a:t> </a:t>
            </a:r>
          </a:p>
          <a:p>
            <a:r>
              <a:rPr lang="ru-RU" sz="1400">
                <a:latin typeface="Times New Roman" pitchFamily="18" charset="0"/>
                <a:cs typeface="Times New Roman" pitchFamily="18" charset="0"/>
              </a:rPr>
              <a:t>-Как называют тех кто приходит посмотреть представление, спектакль? </a:t>
            </a:r>
            <a:r>
              <a:rPr lang="ru-RU" sz="1400" i="1">
                <a:latin typeface="Times New Roman" pitchFamily="18" charset="0"/>
                <a:cs typeface="Times New Roman" pitchFamily="18" charset="0"/>
              </a:rPr>
              <a:t>(Зрители)</a:t>
            </a:r>
            <a:r>
              <a:rPr lang="ru-RU" sz="1400">
                <a:latin typeface="Times New Roman" pitchFamily="18" charset="0"/>
                <a:cs typeface="Times New Roman" pitchFamily="18" charset="0"/>
              </a:rPr>
              <a:t>.</a:t>
            </a:r>
          </a:p>
          <a:p>
            <a:r>
              <a:rPr lang="ru-RU" sz="1400">
                <a:latin typeface="Times New Roman" pitchFamily="18" charset="0"/>
                <a:cs typeface="Times New Roman" pitchFamily="18" charset="0"/>
              </a:rPr>
              <a:t>-Каким образом мы можем поблагодарить актёров за интересный спектакль? </a:t>
            </a:r>
            <a:r>
              <a:rPr lang="ru-RU" sz="1400" i="1">
                <a:latin typeface="Times New Roman" pitchFamily="18" charset="0"/>
                <a:cs typeface="Times New Roman" pitchFamily="18" charset="0"/>
              </a:rPr>
              <a:t>(Подарить цветы, сказать спасибо, похлопать)</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 Верно, зрители благодарят актёров аплодисментами. </a:t>
            </a:r>
          </a:p>
          <a:p>
            <a:r>
              <a:rPr lang="ru-RU" sz="1400">
                <a:latin typeface="Times New Roman" pitchFamily="18" charset="0"/>
                <a:cs typeface="Times New Roman" pitchFamily="18" charset="0"/>
              </a:rPr>
              <a:t>На этом мы завершаем наше путешествие в мир театра</a:t>
            </a:r>
            <a:r>
              <a:rPr lang="ru-RU" sz="1400" b="1">
                <a:latin typeface="Times New Roman" pitchFamily="18" charset="0"/>
                <a:cs typeface="Times New Roman" pitchFamily="18" charset="0"/>
              </a:rPr>
              <a:t>.</a:t>
            </a:r>
            <a:endParaRPr lang="ru-RU" sz="1400">
              <a:latin typeface="Times New Roman" pitchFamily="18" charset="0"/>
              <a:cs typeface="Times New Roman" pitchFamily="18" charset="0"/>
            </a:endParaRP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Рисунок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23850" y="188913"/>
            <a:ext cx="8712200" cy="6678612"/>
          </a:xfrm>
          <a:prstGeom prst="rect">
            <a:avLst/>
          </a:prstGeom>
          <a:noFill/>
        </p:spPr>
        <p:txBody>
          <a:bodyPr>
            <a:spAutoFit/>
          </a:bodyPr>
          <a:lstStyle/>
          <a:p>
            <a:pPr fontAlgn="auto">
              <a:spcBef>
                <a:spcPts val="0"/>
              </a:spcBef>
              <a:spcAft>
                <a:spcPts val="0"/>
              </a:spcAft>
              <a:defRPr/>
            </a:pPr>
            <a:r>
              <a:rPr lang="ru-RU" dirty="0">
                <a:latin typeface="+mn-lt"/>
                <a:cs typeface="+mn-cs"/>
              </a:rPr>
              <a:t>-</a:t>
            </a:r>
            <a:r>
              <a:rPr lang="ru-RU" sz="1400" b="1" dirty="0">
                <a:latin typeface="Times New Roman" panose="02020603050405020304" pitchFamily="18" charset="0"/>
                <a:cs typeface="Times New Roman" panose="02020603050405020304" pitchFamily="18" charset="0"/>
              </a:rPr>
              <a:t>Д/игра (ТРИЗ) «Теремок»</a:t>
            </a:r>
            <a:endParaRPr lang="ru-RU" sz="14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Дидактическая задача:</a:t>
            </a:r>
            <a:r>
              <a:rPr lang="ru-RU" sz="1400" dirty="0">
                <a:latin typeface="Times New Roman" panose="02020603050405020304" pitchFamily="18" charset="0"/>
                <a:cs typeface="Times New Roman" panose="02020603050405020304" pitchFamily="18" charset="0"/>
              </a:rPr>
              <a:t> развивать аналитическое мышление, умение выделять общие признаки путем сравнения, расширять знания о диких животных</a:t>
            </a:r>
          </a:p>
          <a:p>
            <a:pPr fontAlgn="auto">
              <a:spcBef>
                <a:spcPts val="0"/>
              </a:spcBef>
              <a:spcAft>
                <a:spcPts val="0"/>
              </a:spcAft>
              <a:defRPr/>
            </a:pPr>
            <a:r>
              <a:rPr lang="ru-RU" sz="1400" dirty="0">
                <a:latin typeface="Times New Roman" panose="02020603050405020304" pitchFamily="18" charset="0"/>
                <a:cs typeface="Times New Roman" panose="02020603050405020304" pitchFamily="18" charset="0"/>
              </a:rPr>
              <a:t>Каждому игроку раздаются карточки с изображениями различных предметов. По одной карточке на каждого участника.  Если играете вдвоем, то можно просто положить колоду с детскими картами рубашкой верх и по очереди вытаскивать картинки. Один из игроков назначается  хозяином условного теремка (коврик или детский домик), а другие (или другой) подходят к теремку  и просятся к нему в домик (на примере сказки):</a:t>
            </a:r>
          </a:p>
          <a:p>
            <a:pPr marL="285750" indent="-285750" fontAlgn="auto">
              <a:spcBef>
                <a:spcPts val="0"/>
              </a:spcBef>
              <a:spcAft>
                <a:spcPts val="0"/>
              </a:spcAft>
              <a:buFontTx/>
              <a:buChar char="-"/>
              <a:defRPr/>
            </a:pPr>
            <a:r>
              <a:rPr lang="ru-RU" sz="1400" dirty="0">
                <a:latin typeface="Times New Roman" panose="02020603050405020304" pitchFamily="18" charset="0"/>
                <a:cs typeface="Times New Roman" panose="02020603050405020304" pitchFamily="18" charset="0"/>
              </a:rPr>
              <a:t>Тук, тук, кто в теремочке живет?</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Я, Гитара. А ты кто?</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А я - удочка. Пусти меня в теремок?</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Если скажешь, чем ты на меня похож, то пущу.</a:t>
            </a:r>
          </a:p>
          <a:p>
            <a:pPr marL="285750" indent="-285750" fontAlgn="auto">
              <a:spcBef>
                <a:spcPts val="0"/>
              </a:spcBef>
              <a:spcAft>
                <a:spcPts val="0"/>
              </a:spcAft>
              <a:buFontTx/>
              <a:buChar char="-"/>
              <a:defRPr/>
            </a:pPr>
            <a:endParaRPr lang="ru-RU" sz="14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Беседа « Звездное небо».</a:t>
            </a:r>
            <a:endParaRPr lang="ru-RU" sz="14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Цель</a:t>
            </a:r>
            <a:r>
              <a:rPr lang="ru-RU" sz="1400" dirty="0">
                <a:latin typeface="Times New Roman" panose="02020603050405020304" pitchFamily="18" charset="0"/>
                <a:cs typeface="Times New Roman" panose="02020603050405020304" pitchFamily="18" charset="0"/>
              </a:rPr>
              <a:t>: Расширять кругозор, знания детей о космосе, о планете Земля и ее естественном спутнике, звездах. Развивать словарь по данной теме. Познакомить с ярославским планетарием.</a:t>
            </a:r>
          </a:p>
          <a:p>
            <a:pP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Оборудование и материалы:</a:t>
            </a:r>
            <a:r>
              <a:rPr lang="ru-RU" sz="1400" dirty="0">
                <a:latin typeface="Times New Roman" panose="02020603050405020304" pitchFamily="18" charset="0"/>
                <a:cs typeface="Times New Roman" panose="02020603050405020304" pitchFamily="18" charset="0"/>
              </a:rPr>
              <a:t> музыка, конструктор, картинки звезд, планет, фазами Луны, фотография планетария.</a:t>
            </a:r>
          </a:p>
          <a:p>
            <a:pP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Ход беседы.</a:t>
            </a:r>
            <a:endParaRPr lang="ru-RU" sz="14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Воспитатель:</a:t>
            </a:r>
            <a:r>
              <a:rPr lang="ru-RU" sz="1400" dirty="0">
                <a:latin typeface="Times New Roman" panose="02020603050405020304" pitchFamily="18" charset="0"/>
                <a:cs typeface="Times New Roman" panose="02020603050405020304" pitchFamily="18" charset="0"/>
              </a:rPr>
              <a:t> Ребята, мы с вами уже знаем, что наша Земля- это шар. А окружает ее огромное пространство, которое называется космическим пространством.</a:t>
            </a:r>
          </a:p>
          <a:p>
            <a:pPr fontAlgn="auto">
              <a:spcBef>
                <a:spcPts val="0"/>
              </a:spcBef>
              <a:spcAft>
                <a:spcPts val="0"/>
              </a:spcAft>
              <a:defRPr/>
            </a:pPr>
            <a:r>
              <a:rPr lang="ru-RU" sz="1400" i="1" dirty="0">
                <a:latin typeface="Times New Roman" panose="02020603050405020304" pitchFamily="18" charset="0"/>
                <a:cs typeface="Times New Roman" panose="02020603050405020304" pitchFamily="18" charset="0"/>
              </a:rPr>
              <a:t>Раздаётся стук в дверь ,входит Незнайка и плачет.</a:t>
            </a:r>
            <a:endParaRPr lang="ru-RU" sz="14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Воспитатель:</a:t>
            </a:r>
            <a:r>
              <a:rPr lang="ru-RU" sz="1400" dirty="0">
                <a:latin typeface="Times New Roman" panose="02020603050405020304" pitchFamily="18" charset="0"/>
                <a:cs typeface="Times New Roman" panose="02020603050405020304" pitchFamily="18" charset="0"/>
              </a:rPr>
              <a:t> Здравствуй Незнайка! Что случилось?</a:t>
            </a:r>
          </a:p>
          <a:p>
            <a:pP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Незнайка:</a:t>
            </a:r>
            <a:r>
              <a:rPr lang="ru-RU" sz="1400" dirty="0">
                <a:latin typeface="Times New Roman" panose="02020603050405020304" pitchFamily="18" charset="0"/>
                <a:cs typeface="Times New Roman" panose="02020603050405020304" pitchFamily="18" charset="0"/>
              </a:rPr>
              <a:t> Ребята, у меня беда я хотел полететь на …забыл как называется ,но я знаю про нею загадку ,помогите мне её отгадать:</a:t>
            </a:r>
          </a:p>
          <a:p>
            <a:pPr fontAlgn="auto">
              <a:spcBef>
                <a:spcPts val="0"/>
              </a:spcBef>
              <a:spcAft>
                <a:spcPts val="0"/>
              </a:spcAft>
              <a:defRPr/>
            </a:pPr>
            <a:r>
              <a:rPr lang="ru-RU" sz="1400" dirty="0">
                <a:latin typeface="Times New Roman" panose="02020603050405020304" pitchFamily="18" charset="0"/>
                <a:cs typeface="Times New Roman" panose="02020603050405020304" pitchFamily="18" charset="0"/>
              </a:rPr>
              <a:t>Ночь приходит — она восходит,</a:t>
            </a:r>
          </a:p>
          <a:p>
            <a:pPr fontAlgn="auto">
              <a:spcBef>
                <a:spcPts val="0"/>
              </a:spcBef>
              <a:spcAft>
                <a:spcPts val="0"/>
              </a:spcAft>
              <a:defRPr/>
            </a:pPr>
            <a:r>
              <a:rPr lang="ru-RU" sz="1400" dirty="0">
                <a:latin typeface="Times New Roman" panose="02020603050405020304" pitchFamily="18" charset="0"/>
                <a:cs typeface="Times New Roman" panose="02020603050405020304" pitchFamily="18" charset="0"/>
              </a:rPr>
              <a:t>Утром на смену –солнце приходит.(луна)</a:t>
            </a:r>
          </a:p>
          <a:p>
            <a:pPr fontAlgn="auto">
              <a:spcBef>
                <a:spcPts val="0"/>
              </a:spcBef>
              <a:spcAft>
                <a:spcPts val="0"/>
              </a:spcAft>
              <a:defRPr/>
            </a:pPr>
            <a:r>
              <a:rPr lang="ru-RU" sz="1400" dirty="0">
                <a:latin typeface="Times New Roman" panose="02020603050405020304" pitchFamily="18" charset="0"/>
                <a:cs typeface="Times New Roman" panose="02020603050405020304" pitchFamily="18" charset="0"/>
              </a:rPr>
              <a:t>Да, да ! Какие вы молодцы! Я хочу полететь на луну!</a:t>
            </a:r>
          </a:p>
          <a:p>
            <a:pP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Воспитатель:</a:t>
            </a:r>
            <a:r>
              <a:rPr lang="ru-RU" sz="1400" dirty="0">
                <a:latin typeface="Times New Roman" panose="02020603050405020304" pitchFamily="18" charset="0"/>
                <a:cs typeface="Times New Roman" panose="02020603050405020304" pitchFamily="18" charset="0"/>
              </a:rPr>
              <a:t> Не переживай Незнайка ! Ребята давайте поможем Незнайке, построим ракету</a:t>
            </a:r>
          </a:p>
          <a:p>
            <a:pPr fontAlgn="auto">
              <a:spcBef>
                <a:spcPts val="0"/>
              </a:spcBef>
              <a:spcAft>
                <a:spcPts val="0"/>
              </a:spcAft>
              <a:defRPr/>
            </a:pPr>
            <a:r>
              <a:rPr lang="ru-RU" sz="1400" i="1" dirty="0">
                <a:latin typeface="Times New Roman" panose="02020603050405020304" pitchFamily="18" charset="0"/>
                <a:cs typeface="Times New Roman" panose="02020603050405020304" pitchFamily="18" charset="0"/>
              </a:rPr>
              <a:t>/дети строят ракету из плоскостного конструктора на полу по образцу/</a:t>
            </a:r>
            <a:endParaRPr lang="ru-RU" sz="14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ru-RU" dirty="0">
              <a:latin typeface="+mn-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Рисунок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8914" name="TextBox 2"/>
          <p:cNvSpPr txBox="1">
            <a:spLocks noChangeArrowheads="1"/>
          </p:cNvSpPr>
          <p:nvPr/>
        </p:nvSpPr>
        <p:spPr bwMode="auto">
          <a:xfrm>
            <a:off x="250825" y="260350"/>
            <a:ext cx="8569325" cy="7386638"/>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Воспитатель:</a:t>
            </a:r>
            <a:r>
              <a:rPr lang="ru-RU" sz="1400">
                <a:latin typeface="Times New Roman" pitchFamily="18" charset="0"/>
                <a:cs typeface="Times New Roman" pitchFamily="18" charset="0"/>
              </a:rPr>
              <a:t> Теперь наша ракета готова к полёту. Ребята, вы хотите отправиться в космическое путешествие?</a:t>
            </a:r>
          </a:p>
          <a:p>
            <a:r>
              <a:rPr lang="ru-RU" sz="1400" i="1">
                <a:latin typeface="Times New Roman" pitchFamily="18" charset="0"/>
                <a:cs typeface="Times New Roman" pitchFamily="18" charset="0"/>
              </a:rPr>
              <a:t>Звучит космическая музыка.</a:t>
            </a:r>
            <a:endParaRPr lang="ru-RU" sz="1400">
              <a:latin typeface="Times New Roman" pitchFamily="18" charset="0"/>
              <a:cs typeface="Times New Roman" pitchFamily="18" charset="0"/>
            </a:endParaRPr>
          </a:p>
          <a:p>
            <a:r>
              <a:rPr lang="ru-RU" sz="1400" b="1">
                <a:latin typeface="Times New Roman" pitchFamily="18" charset="0"/>
                <a:cs typeface="Times New Roman" pitchFamily="18" charset="0"/>
              </a:rPr>
              <a:t>Воспитатель:</a:t>
            </a:r>
            <a:r>
              <a:rPr lang="ru-RU" sz="1400">
                <a:latin typeface="Times New Roman" pitchFamily="18" charset="0"/>
                <a:cs typeface="Times New Roman" pitchFamily="18" charset="0"/>
              </a:rPr>
              <a:t> Наш маленький космический корабль пролетает по вселенной. А сейчас мы пролетаем мимо звездочек. Давайте остановимся и разглядим их повнимательнее? Звезды – это огромные огненные шары. А почему же они кажутся нам такими маленькими? Да потому, что они находятся очень далеко от нас.</a:t>
            </a:r>
          </a:p>
          <a:p>
            <a:r>
              <a:rPr lang="ru-RU" sz="1400">
                <a:latin typeface="Times New Roman" pitchFamily="18" charset="0"/>
                <a:cs typeface="Times New Roman" pitchFamily="18" charset="0"/>
              </a:rPr>
              <a:t>А какая звезда к нам ближе всего? Это наша звезда - Солнце. Она дает нашей планете свет и тепло, без нее не было бы жизни на Земле.</a:t>
            </a:r>
          </a:p>
          <a:p>
            <a:r>
              <a:rPr lang="ru-RU" sz="1400">
                <a:latin typeface="Times New Roman" pitchFamily="18" charset="0"/>
                <a:cs typeface="Times New Roman" pitchFamily="18" charset="0"/>
              </a:rPr>
              <a:t>Все звезды очень разные, и по размеру, и по температуре. Они все – огненные шары, одни более горячие, другие – менее. Поэтому и цвет у звезд разный. Самые горячие – белые, чуть менее горячие – голубые, потом желтые и красные. Итак, в космосе есть много самых разных звезд. Вокруг некоторых из них вращаются планеты.</a:t>
            </a:r>
            <a:r>
              <a:rPr lang="ru-RU" sz="1400" i="1">
                <a:latin typeface="Times New Roman" pitchFamily="18" charset="0"/>
                <a:cs typeface="Times New Roman" pitchFamily="18" charset="0"/>
              </a:rPr>
              <a:t> </a:t>
            </a:r>
            <a:r>
              <a:rPr lang="ru-RU" sz="1400">
                <a:latin typeface="Times New Roman" pitchFamily="18" charset="0"/>
                <a:cs typeface="Times New Roman" pitchFamily="18" charset="0"/>
              </a:rPr>
              <a:t> </a:t>
            </a:r>
          </a:p>
          <a:p>
            <a:r>
              <a:rPr lang="ru-RU" sz="1400">
                <a:latin typeface="Times New Roman" pitchFamily="18" charset="0"/>
                <a:cs typeface="Times New Roman" pitchFamily="18" charset="0"/>
              </a:rPr>
              <a:t>Вот однажды, смотрел человек на звездное небо и ему захотелось узнать, что же это за звезды и почему они такие яркие. Ученые придумали специальные приборы – телескопы, наблюдали и узнали, что еще есть и другие планеты.</a:t>
            </a:r>
          </a:p>
          <a:p>
            <a:r>
              <a:rPr lang="ru-RU" sz="1400">
                <a:latin typeface="Times New Roman" pitchFamily="18" charset="0"/>
                <a:cs typeface="Times New Roman" pitchFamily="18" charset="0"/>
              </a:rPr>
              <a:t>Мы тоже можем посмотреть на звезды в нашем городе, а где, как думаешь Незнайка?</a:t>
            </a:r>
          </a:p>
          <a:p>
            <a:r>
              <a:rPr lang="ru-RU" sz="1400" b="1">
                <a:latin typeface="Times New Roman" pitchFamily="18" charset="0"/>
                <a:cs typeface="Times New Roman" pitchFamily="18" charset="0"/>
              </a:rPr>
              <a:t>Незнайка:</a:t>
            </a:r>
            <a:r>
              <a:rPr lang="ru-RU" sz="1400">
                <a:latin typeface="Times New Roman" pitchFamily="18" charset="0"/>
                <a:cs typeface="Times New Roman" pitchFamily="18" charset="0"/>
              </a:rPr>
              <a:t> Знаю в планетарии!</a:t>
            </a:r>
          </a:p>
          <a:p>
            <a:r>
              <a:rPr lang="ru-RU" sz="1400" b="1">
                <a:latin typeface="Times New Roman" pitchFamily="18" charset="0"/>
                <a:cs typeface="Times New Roman" pitchFamily="18" charset="0"/>
              </a:rPr>
              <a:t>Воспитатель:</a:t>
            </a:r>
            <a:r>
              <a:rPr lang="ru-RU" sz="1400">
                <a:latin typeface="Times New Roman" pitchFamily="18" charset="0"/>
                <a:cs typeface="Times New Roman" pitchFamily="18" charset="0"/>
              </a:rPr>
              <a:t> Правильно. В Ярославле есть планетарий, посмотрите на него. Там нам многое расскажут о звездах, планетах и космосе.</a:t>
            </a:r>
          </a:p>
          <a:p>
            <a:r>
              <a:rPr lang="ru-RU" sz="1400">
                <a:latin typeface="Times New Roman" pitchFamily="18" charset="0"/>
                <a:cs typeface="Times New Roman" pitchFamily="18" charset="0"/>
              </a:rPr>
              <a:t>Вот и подлетели мы к Луне. Как вы думаете, Луна по размерам больше Земли? А она больше Солнца? Почему же Луна кажется нам гораздо больше звезд? </a:t>
            </a:r>
          </a:p>
          <a:p>
            <a:r>
              <a:rPr lang="ru-RU" sz="1400">
                <a:latin typeface="Times New Roman" pitchFamily="18" charset="0"/>
                <a:cs typeface="Times New Roman" pitchFamily="18" charset="0"/>
              </a:rPr>
              <a:t>А вы знаете, почему Луна каждую ночь выглядит по-разному? ( использовать картинку, на которой показаны фазы Луны).Луна светит не собственным светом, ее освещают солнечные лучи, поэтому мы можем ее видеть. Луна вращается вокруг Земли. Случается так, что часть Луны бывает скрыта в тени Земли, тогда Солнце освещает не всю ее поверхность, а только часть. Эту часть, или серп, месяц мы и видим на ночном небе.</a:t>
            </a:r>
          </a:p>
          <a:p>
            <a:r>
              <a:rPr lang="ru-RU" sz="1400" b="1">
                <a:latin typeface="Times New Roman" pitchFamily="18" charset="0"/>
                <a:cs typeface="Times New Roman" pitchFamily="18" charset="0"/>
              </a:rPr>
              <a:t>Дидактическая игра "Семейка слов".</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 Как можно ласково назвать Звезду? </a:t>
            </a:r>
            <a:r>
              <a:rPr lang="ru-RU" sz="1400" i="1">
                <a:latin typeface="Times New Roman" pitchFamily="18" charset="0"/>
                <a:cs typeface="Times New Roman" pitchFamily="18" charset="0"/>
              </a:rPr>
              <a:t>(звездочка)</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 Если на небе много Звезд, то мы скажем, какое оно? </a:t>
            </a:r>
            <a:r>
              <a:rPr lang="ru-RU" sz="1400" i="1">
                <a:latin typeface="Times New Roman" pitchFamily="18" charset="0"/>
                <a:cs typeface="Times New Roman" pitchFamily="18" charset="0"/>
              </a:rPr>
              <a:t>(звездное)</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 Как называется корабль, который летит к звездам? </a:t>
            </a:r>
            <a:r>
              <a:rPr lang="ru-RU" sz="1400" i="1">
                <a:latin typeface="Times New Roman" pitchFamily="18" charset="0"/>
                <a:cs typeface="Times New Roman" pitchFamily="18" charset="0"/>
              </a:rPr>
              <a:t>(звездолет)</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 Как в сказках называют волшебника, который предсказывает будущее по звездам? </a:t>
            </a:r>
            <a:r>
              <a:rPr lang="ru-RU" sz="1400" i="1">
                <a:latin typeface="Times New Roman" pitchFamily="18" charset="0"/>
                <a:cs typeface="Times New Roman" pitchFamily="18" charset="0"/>
              </a:rPr>
              <a:t>(звездочет)</a:t>
            </a:r>
            <a:endParaRPr lang="ru-RU" sz="1400">
              <a:latin typeface="Times New Roman" pitchFamily="18" charset="0"/>
              <a:cs typeface="Times New Roman" pitchFamily="18" charset="0"/>
            </a:endParaRPr>
          </a:p>
          <a:p>
            <a:r>
              <a:rPr lang="ru-RU">
                <a:latin typeface="Calibri" pitchFamily="34" charset="0"/>
              </a:rPr>
              <a:t> </a:t>
            </a:r>
          </a:p>
          <a:p>
            <a:r>
              <a:rPr lang="ru-RU">
                <a:latin typeface="Calibri" pitchFamily="34" charset="0"/>
              </a:rPr>
              <a:t> </a:t>
            </a: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Рисунок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323850" y="260350"/>
            <a:ext cx="8640763" cy="7170738"/>
          </a:xfrm>
          <a:prstGeom prst="rect">
            <a:avLst/>
          </a:prstGeom>
          <a:noFill/>
        </p:spPr>
        <p:txBody>
          <a:bodyPr>
            <a:spAutoFit/>
          </a:bodyPr>
          <a:lstStyle/>
          <a:p>
            <a:pP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Воспитатель:</a:t>
            </a:r>
            <a:r>
              <a:rPr lang="ru-RU" sz="1400" dirty="0">
                <a:latin typeface="Times New Roman" panose="02020603050405020304" pitchFamily="18" charset="0"/>
                <a:cs typeface="Times New Roman" panose="02020603050405020304" pitchFamily="18" charset="0"/>
              </a:rPr>
              <a:t> Внимание ,дети, мы прилетели на луну. Ну а сейчас нам всем пора возвращаться в детский сад! Ребята занимайте места в ракете!</a:t>
            </a:r>
          </a:p>
          <a:p>
            <a:pPr fontAlgn="auto">
              <a:spcBef>
                <a:spcPts val="0"/>
              </a:spcBef>
              <a:spcAft>
                <a:spcPts val="0"/>
              </a:spcAft>
              <a:defRPr/>
            </a:pPr>
            <a:r>
              <a:rPr lang="ru-RU" sz="1400" i="1" dirty="0">
                <a:latin typeface="Times New Roman" panose="02020603050405020304" pitchFamily="18" charset="0"/>
                <a:cs typeface="Times New Roman" panose="02020603050405020304" pitchFamily="18" charset="0"/>
              </a:rPr>
              <a:t>Звучит космическая музыка.</a:t>
            </a:r>
            <a:endParaRPr lang="ru-RU" sz="14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Незнайка</a:t>
            </a:r>
            <a:r>
              <a:rPr lang="ru-RU" sz="1400" dirty="0">
                <a:latin typeface="Times New Roman" panose="02020603050405020304" pitchFamily="18" charset="0"/>
                <a:cs typeface="Times New Roman" panose="02020603050405020304" pitchFamily="18" charset="0"/>
              </a:rPr>
              <a:t>: Спасибо! Очень понравилось с вами путешествовать! Но мне пора возвращаться в свой цветочный город!</a:t>
            </a:r>
          </a:p>
          <a:p>
            <a:pPr fontAlgn="auto">
              <a:spcBef>
                <a:spcPts val="0"/>
              </a:spcBef>
              <a:spcAft>
                <a:spcPts val="0"/>
              </a:spcAft>
              <a:defRPr/>
            </a:pPr>
            <a:r>
              <a:rPr lang="ru-RU" dirty="0">
                <a:latin typeface="+mn-lt"/>
                <a:cs typeface="+mn-cs"/>
              </a:rPr>
              <a:t> </a:t>
            </a:r>
          </a:p>
          <a:p>
            <a:pP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Дидактическая игра «Какой звездочки не стало».</a:t>
            </a:r>
            <a:endParaRPr lang="ru-RU" sz="14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Дидактическая задача:</a:t>
            </a:r>
            <a:r>
              <a:rPr lang="ru-RU" sz="1400" dirty="0">
                <a:latin typeface="Times New Roman" panose="02020603050405020304" pitchFamily="18" charset="0"/>
                <a:cs typeface="Times New Roman" panose="02020603050405020304" pitchFamily="18" charset="0"/>
              </a:rPr>
              <a:t> развивать зрительную память, внимание.</a:t>
            </a:r>
          </a:p>
          <a:p>
            <a:pP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Материал:</a:t>
            </a:r>
            <a:r>
              <a:rPr lang="ru-RU" sz="1400" dirty="0">
                <a:latin typeface="Times New Roman" panose="02020603050405020304" pitchFamily="18" charset="0"/>
                <a:cs typeface="Times New Roman" panose="02020603050405020304" pitchFamily="18" charset="0"/>
              </a:rPr>
              <a:t> карточки с изображением звезд, наборное полотно.</a:t>
            </a:r>
          </a:p>
          <a:p>
            <a:pP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Ход игры:</a:t>
            </a:r>
            <a:endParaRPr lang="ru-RU" sz="14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ru-RU" sz="1400" dirty="0">
                <a:latin typeface="Times New Roman" panose="02020603050405020304" pitchFamily="18" charset="0"/>
                <a:cs typeface="Times New Roman" panose="02020603050405020304" pitchFamily="18" charset="0"/>
              </a:rPr>
              <a:t>Воспитатель предлагает детям посмотреть на наборное полотно, где находятся звезды разных по форме, размеру и цвету, закрыть глаза. Он прячет одну звезду, а дети должны угадать: какую звезду спрятал воспитатель.</a:t>
            </a:r>
          </a:p>
          <a:p>
            <a:pPr fontAlgn="auto">
              <a:spcBef>
                <a:spcPts val="0"/>
              </a:spcBef>
              <a:spcAft>
                <a:spcPts val="0"/>
              </a:spcAft>
              <a:defRPr/>
            </a:pPr>
            <a:endParaRPr lang="ru-RU" sz="14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Беседа: «Зоопарк»</a:t>
            </a:r>
            <a:endParaRPr lang="ru-RU" sz="14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Цели: </a:t>
            </a:r>
            <a:r>
              <a:rPr lang="ru-RU" sz="1400" dirty="0">
                <a:latin typeface="Times New Roman" panose="02020603050405020304" pitchFamily="18" charset="0"/>
                <a:cs typeface="Times New Roman" panose="02020603050405020304" pitchFamily="18" charset="0"/>
              </a:rPr>
              <a:t>Расширить знания детей об обитателях ярославского зоопарка; познакомить с правилами поведения при наблюдении за животными в зоопарке; закреплять в активном словаре названия животных.</a:t>
            </a:r>
          </a:p>
          <a:p>
            <a:pP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Оборудование:</a:t>
            </a:r>
            <a:r>
              <a:rPr lang="ru-RU" sz="1400" dirty="0">
                <a:latin typeface="Times New Roman" panose="02020603050405020304" pitchFamily="18" charset="0"/>
                <a:cs typeface="Times New Roman" panose="02020603050405020304" pitchFamily="18" charset="0"/>
              </a:rPr>
              <a:t> картинки с изображением животных; игрушки, изображающие животных; силуэты животных; фотография  ярославского зоопарка.</a:t>
            </a:r>
          </a:p>
          <a:p>
            <a:pP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Ход занятия:  </a:t>
            </a:r>
            <a:endParaRPr lang="ru-RU" sz="14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Tx/>
              <a:buChar char="-"/>
              <a:defRPr/>
            </a:pPr>
            <a:r>
              <a:rPr lang="ru-RU" sz="1400" dirty="0">
                <a:latin typeface="Times New Roman" panose="02020603050405020304" pitchFamily="18" charset="0"/>
                <a:cs typeface="Times New Roman" panose="02020603050405020304" pitchFamily="18" charset="0"/>
              </a:rPr>
              <a:t>Ребята, садитесь на ковер в кружок и давайте поиграем в игру «В мире животных». Вот игрушка Тигренок. Тигренок – это детеныш какого животного? Как называют его родителей? </a:t>
            </a:r>
            <a:r>
              <a:rPr lang="ru-RU" sz="1400" i="1" dirty="0">
                <a:latin typeface="Times New Roman" panose="02020603050405020304" pitchFamily="18" charset="0"/>
                <a:cs typeface="Times New Roman" panose="02020603050405020304" pitchFamily="18" charset="0"/>
              </a:rPr>
              <a:t>(Ответы детей).</a:t>
            </a:r>
            <a:r>
              <a:rPr lang="ru-RU" sz="1400" dirty="0">
                <a:latin typeface="Times New Roman" panose="02020603050405020304" pitchFamily="18" charset="0"/>
                <a:cs typeface="Times New Roman" panose="02020603050405020304" pitchFamily="18" charset="0"/>
              </a:rPr>
              <a:t> Тигр и тигрица. Так вот, этого Тигренка мы будем передавать друг другу по кругу, и тот, к кому он попал должен назвать какое-нибудь животное. </a:t>
            </a:r>
            <a:r>
              <a:rPr lang="ru-RU" sz="1400" i="1" dirty="0">
                <a:latin typeface="Times New Roman" panose="02020603050405020304" pitchFamily="18" charset="0"/>
                <a:cs typeface="Times New Roman" panose="02020603050405020304" pitchFamily="18" charset="0"/>
              </a:rPr>
              <a:t>(Проводится дидактическая игра).</a:t>
            </a:r>
            <a:r>
              <a:rPr lang="ru-RU" dirty="0">
                <a:latin typeface="+mn-lt"/>
                <a:cs typeface="+mn-cs"/>
              </a:rPr>
              <a:t/>
            </a:r>
            <a:br>
              <a:rPr lang="ru-RU" dirty="0">
                <a:latin typeface="+mn-lt"/>
                <a:cs typeface="+mn-cs"/>
              </a:rPr>
            </a:br>
            <a:r>
              <a:rPr lang="ru-RU" sz="1400" dirty="0">
                <a:latin typeface="Times New Roman" panose="02020603050405020304" pitchFamily="18" charset="0"/>
                <a:cs typeface="Times New Roman" panose="02020603050405020304" pitchFamily="18" charset="0"/>
              </a:rPr>
              <a:t> Вы вспомнили много разных животных. Молодцы! А где можно увидеть их? </a:t>
            </a:r>
            <a:r>
              <a:rPr lang="ru-RU" sz="1400" i="1" dirty="0">
                <a:latin typeface="Times New Roman" panose="02020603050405020304" pitchFamily="18" charset="0"/>
                <a:cs typeface="Times New Roman" panose="02020603050405020304" pitchFamily="18" charset="0"/>
              </a:rPr>
              <a:t>(Ответы детей).</a:t>
            </a:r>
            <a:r>
              <a:rPr lang="ru-RU" sz="1400" dirty="0">
                <a:latin typeface="Times New Roman" panose="02020603050405020304" pitchFamily="18" charset="0"/>
                <a:cs typeface="Times New Roman" panose="02020603050405020304" pitchFamily="18" charset="0"/>
              </a:rPr>
              <a:t> В книгах есть картинки или фотографии животных, но живых зверей и птиц можно посмотреть в зоопарке. Кто из вас бывал в зоопарке? </a:t>
            </a:r>
            <a:r>
              <a:rPr lang="ru-RU" sz="1400" i="1" dirty="0">
                <a:latin typeface="Times New Roman" panose="02020603050405020304" pitchFamily="18" charset="0"/>
                <a:cs typeface="Times New Roman" panose="02020603050405020304" pitchFamily="18" charset="0"/>
              </a:rPr>
              <a:t>(Ответы детей). </a:t>
            </a:r>
            <a:r>
              <a:rPr lang="ru-RU" sz="1400" dirty="0">
                <a:latin typeface="Times New Roman" panose="02020603050405020304" pitchFamily="18" charset="0"/>
                <a:cs typeface="Times New Roman" panose="02020603050405020304" pitchFamily="18" charset="0"/>
              </a:rPr>
              <a:t>Вслушайтесь в это слово – «зоопарк». На иностранном языке слово «</a:t>
            </a:r>
            <a:r>
              <a:rPr lang="ru-RU" sz="1400" dirty="0" err="1">
                <a:latin typeface="Times New Roman" panose="02020603050405020304" pitchFamily="18" charset="0"/>
                <a:cs typeface="Times New Roman" panose="02020603050405020304" pitchFamily="18" charset="0"/>
              </a:rPr>
              <a:t>зоо</a:t>
            </a:r>
            <a:r>
              <a:rPr lang="ru-RU" sz="1400" dirty="0">
                <a:latin typeface="Times New Roman" panose="02020603050405020304" pitchFamily="18" charset="0"/>
                <a:cs typeface="Times New Roman" panose="02020603050405020304" pitchFamily="18" charset="0"/>
              </a:rPr>
              <a:t>» означает – «животное».</a:t>
            </a:r>
          </a:p>
          <a:p>
            <a:pPr marL="285750" indent="-285750" fontAlgn="auto">
              <a:spcBef>
                <a:spcPts val="0"/>
              </a:spcBef>
              <a:spcAft>
                <a:spcPts val="0"/>
              </a:spcAft>
              <a:buFontTx/>
              <a:buChar char="-"/>
              <a:defRPr/>
            </a:pPr>
            <a:endParaRPr lang="ru-RU" sz="14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ru-RU" dirty="0">
                <a:latin typeface="+mn-lt"/>
                <a:cs typeface="+mn-cs"/>
              </a:rPr>
              <a:t>   </a:t>
            </a:r>
          </a:p>
          <a:p>
            <a:pPr fontAlgn="auto">
              <a:spcBef>
                <a:spcPts val="0"/>
              </a:spcBef>
              <a:spcAft>
                <a:spcPts val="0"/>
              </a:spcAft>
              <a:defRPr/>
            </a:pPr>
            <a:endParaRPr lang="ru-RU" dirty="0">
              <a:latin typeface="+mn-lt"/>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Рисунок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0962" name="TextBox 3"/>
          <p:cNvSpPr txBox="1">
            <a:spLocks noChangeArrowheads="1"/>
          </p:cNvSpPr>
          <p:nvPr/>
        </p:nvSpPr>
        <p:spPr bwMode="auto">
          <a:xfrm>
            <a:off x="395288" y="188913"/>
            <a:ext cx="8353425" cy="7324725"/>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Сегодня мы с вами отправляемся на прогулку в Ярославский зоопарк, чтобы больше узнать о жизни диких зверей. Посмотрите как он выглядит.</a:t>
            </a:r>
          </a:p>
          <a:p>
            <a:r>
              <a:rPr lang="ru-RU" sz="1400">
                <a:latin typeface="Times New Roman" pitchFamily="18" charset="0"/>
                <a:cs typeface="Times New Roman" pitchFamily="18" charset="0"/>
              </a:rPr>
              <a:t>Прежде чем начнется наша прогулка по зоопарку, давайте вспомним правила поведения. Хоть наш зоопарк и не настоящий, расскажите, как нужно вести себя в зоопарке? </a:t>
            </a:r>
            <a:r>
              <a:rPr lang="ru-RU" sz="1400" i="1">
                <a:latin typeface="Times New Roman" pitchFamily="18" charset="0"/>
                <a:cs typeface="Times New Roman" pitchFamily="18" charset="0"/>
              </a:rPr>
              <a:t>(Ответы детей).</a:t>
            </a:r>
            <a:endParaRPr lang="ru-RU" sz="1400">
              <a:latin typeface="Times New Roman" pitchFamily="18" charset="0"/>
              <a:cs typeface="Times New Roman" pitchFamily="18" charset="0"/>
            </a:endParaRPr>
          </a:p>
          <a:p>
            <a:r>
              <a:rPr lang="ru-RU" sz="1400" b="1" i="1">
                <a:latin typeface="Times New Roman" pitchFamily="18" charset="0"/>
                <a:cs typeface="Times New Roman" pitchFamily="18" charset="0"/>
              </a:rPr>
              <a:t>Правила поведения в зоопарке.</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НЕ кормите, НЕ дразните, НЕ пугайте животных.</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НЕ бросайте ничего в животных.</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НЕ заходите за ограждение, НЕ прислоняйтесь к нему, и тем более НЕ просовывайте руки.</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Соблюдайте ЧИСТОТУ и ТИШИНУ.</a:t>
            </a:r>
          </a:p>
          <a:p>
            <a:r>
              <a:rPr lang="ru-RU" sz="1400">
                <a:latin typeface="Times New Roman" pitchFamily="18" charset="0"/>
                <a:cs typeface="Times New Roman" pitchFamily="18" charset="0"/>
              </a:rPr>
              <a:t>   Взгляните на эти тени животных (</a:t>
            </a:r>
            <a:r>
              <a:rPr lang="ru-RU" sz="1400" i="1">
                <a:latin typeface="Times New Roman" pitchFamily="18" charset="0"/>
                <a:cs typeface="Times New Roman" pitchFamily="18" charset="0"/>
              </a:rPr>
              <a:t>показ темных силуэтных изображений животных). </a:t>
            </a:r>
            <a:r>
              <a:rPr lang="ru-RU" sz="1400">
                <a:latin typeface="Times New Roman" pitchFamily="18" charset="0"/>
                <a:cs typeface="Times New Roman" pitchFamily="18" charset="0"/>
              </a:rPr>
              <a:t>Попробуйте угадать кому принадлежит эта тень. </a:t>
            </a:r>
            <a:r>
              <a:rPr lang="ru-RU" sz="1400" i="1">
                <a:latin typeface="Times New Roman" pitchFamily="18" charset="0"/>
                <a:cs typeface="Times New Roman" pitchFamily="18" charset="0"/>
              </a:rPr>
              <a:t>(Показ «тени» слона).</a:t>
            </a:r>
            <a:r>
              <a:rPr lang="ru-RU" sz="1400">
                <a:latin typeface="Times New Roman" pitchFamily="18" charset="0"/>
                <a:cs typeface="Times New Roman" pitchFamily="18" charset="0"/>
              </a:rPr>
              <a:t> Это слон. А вот и он. </a:t>
            </a:r>
            <a:r>
              <a:rPr lang="ru-RU" sz="1400" i="1">
                <a:latin typeface="Times New Roman" pitchFamily="18" charset="0"/>
                <a:cs typeface="Times New Roman" pitchFamily="18" charset="0"/>
              </a:rPr>
              <a:t>(Показ цветной картинки с изображением слона).</a:t>
            </a:r>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Слоны - самые большие животные, они питаются листьями деревьев, которые срывают своим хоботом – так у слонов называется длинный нос. А вот это бивни. Как вы думаете, для чего они нужны слону? </a:t>
            </a:r>
            <a:r>
              <a:rPr lang="ru-RU" sz="1400" i="1">
                <a:latin typeface="Times New Roman" pitchFamily="18" charset="0"/>
                <a:cs typeface="Times New Roman" pitchFamily="18" charset="0"/>
              </a:rPr>
              <a:t>(Ответы детей).</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    Бивнями слон защищается от врагов, это такие рога. Огромными ушами слон обмахивается как веером, чтобы не было так жарко. Слоны очень любят воду и если есть поблизости река или озеро, обязательно зайдут искупаться, как дети держатся за руку матери, так и слонята ходят, держась хоботком за хвост слонихи.</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Продолжаем нашу прогулку. Следующее животное попробуйте узнать вот по этой тени. </a:t>
            </a:r>
            <a:r>
              <a:rPr lang="ru-RU" sz="1400" i="1">
                <a:latin typeface="Times New Roman" pitchFamily="18" charset="0"/>
                <a:cs typeface="Times New Roman" pitchFamily="18" charset="0"/>
              </a:rPr>
              <a:t>(Показ «тени» обезьяны). (Ответы детей).</a:t>
            </a:r>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Это обезьяна. Она живет на деревьях и там же питается листьями и плодами. Хвост обезьяны помогает ей держаться за ветви деревьев. Мамы обезьяны очень заботливые: купают своих детенышей, обкусывают им ногти, покрикивают на непослушных.</a:t>
            </a:r>
          </a:p>
          <a:p>
            <a:r>
              <a:rPr lang="ru-RU" sz="1400">
                <a:latin typeface="Times New Roman" pitchFamily="18" charset="0"/>
                <a:cs typeface="Times New Roman" pitchFamily="18" charset="0"/>
              </a:rPr>
              <a:t>       Давайте поиграем в игру «Родители и детеныши».</a:t>
            </a:r>
          </a:p>
          <a:p>
            <a:r>
              <a:rPr lang="ru-RU" sz="1400" b="1" i="1">
                <a:latin typeface="Times New Roman" pitchFamily="18" charset="0"/>
                <a:cs typeface="Times New Roman" pitchFamily="18" charset="0"/>
              </a:rPr>
              <a:t>Дидактическая игра «Родители и детеныши»</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У медведей – … (медвежата)</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у зайцев – … (зайчата)</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у слонов – … (слонята)</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у лисиц – … (лисята)</a:t>
            </a:r>
          </a:p>
          <a:p>
            <a:endParaRPr lang="ru-RU" sz="1400">
              <a:latin typeface="Times New Roman" pitchFamily="18" charset="0"/>
              <a:cs typeface="Times New Roman" pitchFamily="18" charset="0"/>
            </a:endParaRPr>
          </a:p>
          <a:p>
            <a:endParaRPr lang="ru-RU">
              <a:latin typeface="Calibri" pitchFamily="34" charset="0"/>
            </a:endParaRP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2" name="TextBox 3"/>
          <p:cNvSpPr txBox="1">
            <a:spLocks noChangeArrowheads="1"/>
          </p:cNvSpPr>
          <p:nvPr/>
        </p:nvSpPr>
        <p:spPr bwMode="auto">
          <a:xfrm>
            <a:off x="2051050" y="188913"/>
            <a:ext cx="6697663" cy="3878262"/>
          </a:xfrm>
          <a:prstGeom prst="rect">
            <a:avLst/>
          </a:prstGeom>
          <a:noFill/>
          <a:ln w="9525">
            <a:noFill/>
            <a:miter lim="800000"/>
            <a:headEnd/>
            <a:tailEnd/>
          </a:ln>
        </p:spPr>
        <p:txBody>
          <a:bodyPr>
            <a:spAutoFit/>
          </a:bodyPr>
          <a:lstStyle/>
          <a:p>
            <a:endParaRPr lang="ru-RU" sz="2400" b="1">
              <a:latin typeface="Times New Roman" pitchFamily="18" charset="0"/>
              <a:cs typeface="Times New Roman" pitchFamily="18" charset="0"/>
            </a:endParaRPr>
          </a:p>
          <a:p>
            <a:endParaRPr lang="ru-RU" sz="2400" b="1">
              <a:latin typeface="Times New Roman" pitchFamily="18" charset="0"/>
              <a:cs typeface="Times New Roman" pitchFamily="18" charset="0"/>
            </a:endParaRPr>
          </a:p>
          <a:p>
            <a:endParaRPr lang="ru-RU" sz="2400" b="1">
              <a:latin typeface="Times New Roman" pitchFamily="18" charset="0"/>
              <a:cs typeface="Times New Roman" pitchFamily="18" charset="0"/>
            </a:endParaRPr>
          </a:p>
          <a:p>
            <a:endParaRPr lang="ru-RU" sz="2400" b="1">
              <a:latin typeface="Times New Roman" pitchFamily="18" charset="0"/>
              <a:cs typeface="Times New Roman" pitchFamily="18" charset="0"/>
            </a:endParaRPr>
          </a:p>
          <a:p>
            <a:r>
              <a:rPr lang="ru-RU" sz="2400" b="1">
                <a:latin typeface="Times New Roman" pitchFamily="18" charset="0"/>
                <a:cs typeface="Times New Roman" pitchFamily="18" charset="0"/>
              </a:rPr>
              <a:t>Вид проекта </a:t>
            </a:r>
            <a:r>
              <a:rPr lang="ru-RU" sz="2400">
                <a:latin typeface="Times New Roman" pitchFamily="18" charset="0"/>
                <a:cs typeface="Times New Roman" pitchFamily="18" charset="0"/>
              </a:rPr>
              <a:t>– информационный, творческий, кратковременный.</a:t>
            </a:r>
          </a:p>
          <a:p>
            <a:r>
              <a:rPr lang="ru-RU" sz="2400" b="1">
                <a:latin typeface="Times New Roman" pitchFamily="18" charset="0"/>
                <a:cs typeface="Times New Roman" pitchFamily="18" charset="0"/>
              </a:rPr>
              <a:t>Состав участников</a:t>
            </a:r>
            <a:r>
              <a:rPr lang="ru-RU" sz="2400">
                <a:latin typeface="Times New Roman" pitchFamily="18" charset="0"/>
                <a:cs typeface="Times New Roman" pitchFamily="18" charset="0"/>
              </a:rPr>
              <a:t> </a:t>
            </a:r>
          </a:p>
          <a:p>
            <a:r>
              <a:rPr lang="ru-RU" sz="2400">
                <a:latin typeface="Times New Roman" pitchFamily="18" charset="0"/>
                <a:cs typeface="Times New Roman" pitchFamily="18" charset="0"/>
              </a:rPr>
              <a:t>Дети младшей группы, воспитатели, родители.</a:t>
            </a:r>
          </a:p>
          <a:p>
            <a:endParaRPr lang="ru-RU">
              <a:latin typeface="Calibri" pitchFamily="34" charset="0"/>
            </a:endParaRPr>
          </a:p>
          <a:p>
            <a:endParaRPr lang="ru-RU">
              <a:latin typeface="Calibri" pitchFamily="34" charset="0"/>
            </a:endParaRP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Рисунок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3010" name="TextBox 2"/>
          <p:cNvSpPr txBox="1">
            <a:spLocks noChangeArrowheads="1"/>
          </p:cNvSpPr>
          <p:nvPr/>
        </p:nvSpPr>
        <p:spPr bwMode="auto">
          <a:xfrm>
            <a:off x="323850" y="188913"/>
            <a:ext cx="8424863" cy="7662862"/>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Продолжаем знакомиться с обитателями зоопарка. Это животное трудно узнать по тени. Поэтому отгадать о ком пойдет речь вам поможет загадка.</a:t>
            </a:r>
          </a:p>
          <a:p>
            <a:r>
              <a:rPr lang="ru-RU" sz="1400" b="1">
                <a:latin typeface="Times New Roman" pitchFamily="18" charset="0"/>
                <a:cs typeface="Times New Roman" pitchFamily="18" charset="0"/>
              </a:rPr>
              <a:t> </a:t>
            </a:r>
            <a:r>
              <a:rPr lang="ru-RU" sz="1400">
                <a:latin typeface="Times New Roman" pitchFamily="18" charset="0"/>
                <a:cs typeface="Times New Roman" pitchFamily="18" charset="0"/>
              </a:rPr>
              <a:t>Надели коняшки</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Полосатые рубашки.</a:t>
            </a:r>
          </a:p>
          <a:p>
            <a:r>
              <a:rPr lang="ru-RU" sz="1400">
                <a:latin typeface="Times New Roman" pitchFamily="18" charset="0"/>
                <a:cs typeface="Times New Roman" pitchFamily="18" charset="0"/>
              </a:rPr>
              <a:t>Вы догадались? </a:t>
            </a:r>
            <a:r>
              <a:rPr lang="ru-RU" sz="1400" i="1">
                <a:latin typeface="Times New Roman" pitchFamily="18" charset="0"/>
                <a:cs typeface="Times New Roman" pitchFamily="18" charset="0"/>
              </a:rPr>
              <a:t>(Ответы детей).</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     Это – зебра. Зебры очень пугливы, от врагов спасаются бегством, причем бегают они очень быстро, но не долго – устают. А если убежать не удается, они защищаются зубами и копытами. Люди много раз пытались приручить зебр, приучить их помогать человеку, как например, лошадь. Но ничего из этого не вышло. Зебра не переносит на своей спине ни людей, ни грузы.</a:t>
            </a:r>
          </a:p>
          <a:p>
            <a:r>
              <a:rPr lang="ru-RU" sz="1400">
                <a:latin typeface="Times New Roman" pitchFamily="18" charset="0"/>
                <a:cs typeface="Times New Roman" pitchFamily="18" charset="0"/>
              </a:rPr>
              <a:t>    А вот это животное угадать не сложно. Его длинная шея сразу выдает его. Как называется это животное? </a:t>
            </a:r>
            <a:r>
              <a:rPr lang="ru-RU" sz="1400" i="1">
                <a:latin typeface="Times New Roman" pitchFamily="18" charset="0"/>
                <a:cs typeface="Times New Roman" pitchFamily="18" charset="0"/>
              </a:rPr>
              <a:t>(Показ «тени» жирафа). (Ответы детей). </a:t>
            </a:r>
            <a:r>
              <a:rPr lang="ru-RU" sz="1400">
                <a:latin typeface="Times New Roman" pitchFamily="18" charset="0"/>
                <a:cs typeface="Times New Roman" pitchFamily="18" charset="0"/>
              </a:rPr>
              <a:t>Это жираф. Он может питаться листьями деревьев, до которых не дотягиваются другие. Как вы думаете, почему? </a:t>
            </a:r>
            <a:r>
              <a:rPr lang="ru-RU" sz="1400" i="1">
                <a:latin typeface="Times New Roman" pitchFamily="18" charset="0"/>
                <a:cs typeface="Times New Roman" pitchFamily="18" charset="0"/>
              </a:rPr>
              <a:t>(Ответы детей). </a:t>
            </a:r>
            <a:r>
              <a:rPr lang="ru-RU" sz="1400">
                <a:latin typeface="Times New Roman" pitchFamily="18" charset="0"/>
                <a:cs typeface="Times New Roman" pitchFamily="18" charset="0"/>
              </a:rPr>
              <a:t>Жираф выше всех других животных. Жираф может взять корм и с земли, а также пить воду, но для этого он должен широко расставить передние ноги, чтобы наклониться. Шерсть жирафа пятнистая – покрытая пятнами.</a:t>
            </a:r>
          </a:p>
          <a:p>
            <a:r>
              <a:rPr lang="ru-RU" sz="1400">
                <a:latin typeface="Times New Roman" pitchFamily="18" charset="0"/>
                <a:cs typeface="Times New Roman" pitchFamily="18" charset="0"/>
              </a:rPr>
              <a:t>    Наша прогулка по зоопарку подходит к концу, но давайте напоследок задержимся возле этого животного. Вот его тень. </a:t>
            </a:r>
            <a:r>
              <a:rPr lang="ru-RU" sz="1400" i="1">
                <a:latin typeface="Times New Roman" pitchFamily="18" charset="0"/>
                <a:cs typeface="Times New Roman" pitchFamily="18" charset="0"/>
              </a:rPr>
              <a:t>(Показ «тени» льва).</a:t>
            </a:r>
            <a:r>
              <a:rPr lang="ru-RU" sz="1400">
                <a:latin typeface="Times New Roman" pitchFamily="18" charset="0"/>
                <a:cs typeface="Times New Roman" pitchFamily="18" charset="0"/>
              </a:rPr>
              <a:t> Узнали? </a:t>
            </a:r>
            <a:r>
              <a:rPr lang="ru-RU" sz="1400" i="1">
                <a:latin typeface="Times New Roman" pitchFamily="18" charset="0"/>
                <a:cs typeface="Times New Roman" pitchFamily="18" charset="0"/>
              </a:rPr>
              <a:t>(Ответы детей).</a:t>
            </a:r>
            <a:r>
              <a:rPr lang="ru-RU" sz="1400">
                <a:latin typeface="Times New Roman" pitchFamily="18" charset="0"/>
                <a:cs typeface="Times New Roman" pitchFamily="18" charset="0"/>
              </a:rPr>
              <a:t> Это лев. Вы узнали его по густой гриве. Но такая грива бывает только у львов – пап, у львиц – мам гривы нет. Льва называют «царь зверей». Львы любят бездельничать. Нападают они только тогда, когда голодны или кто-то пытается его обидеть. Львы – хищники. Что это значит? Чем питаются львы? </a:t>
            </a:r>
            <a:r>
              <a:rPr lang="ru-RU" sz="1400" i="1">
                <a:latin typeface="Times New Roman" pitchFamily="18" charset="0"/>
                <a:cs typeface="Times New Roman" pitchFamily="18" charset="0"/>
              </a:rPr>
              <a:t>(Ответы детей).</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    Закончилось наше путешествие по зоопарку. </a:t>
            </a:r>
            <a:endParaRPr lang="ru-RU">
              <a:latin typeface="Calibri" pitchFamily="34" charset="0"/>
            </a:endParaRPr>
          </a:p>
          <a:p>
            <a:r>
              <a:rPr lang="ru-RU" sz="1400" b="1">
                <a:latin typeface="Times New Roman" pitchFamily="18" charset="0"/>
                <a:cs typeface="Times New Roman" pitchFamily="18" charset="0"/>
              </a:rPr>
              <a:t>Дидактическая игра: «Чья мама?»</a:t>
            </a:r>
          </a:p>
          <a:p>
            <a:r>
              <a:rPr lang="ru-RU" sz="1400" b="1">
                <a:latin typeface="Times New Roman" pitchFamily="18" charset="0"/>
                <a:cs typeface="Times New Roman" pitchFamily="18" charset="0"/>
              </a:rPr>
              <a:t>Дидактическая задача: </a:t>
            </a:r>
            <a:r>
              <a:rPr lang="ru-RU" sz="1400">
                <a:latin typeface="Times New Roman" pitchFamily="18" charset="0"/>
                <a:cs typeface="Times New Roman" pitchFamily="18" charset="0"/>
              </a:rPr>
              <a:t>систематизировать знания детей о диких животных и их детёнышах; активизировать словарь детей; развивать речевую и двигательную активность детей.</a:t>
            </a:r>
            <a:endParaRPr lang="ru-RU" sz="1400" b="1">
              <a:latin typeface="Times New Roman" pitchFamily="18" charset="0"/>
              <a:cs typeface="Times New Roman" pitchFamily="18" charset="0"/>
            </a:endParaRPr>
          </a:p>
          <a:p>
            <a:r>
              <a:rPr lang="ru-RU" sz="1400" b="1">
                <a:latin typeface="Times New Roman" pitchFamily="18" charset="0"/>
                <a:cs typeface="Times New Roman" pitchFamily="18" charset="0"/>
              </a:rPr>
              <a:t>Оборудование</a:t>
            </a:r>
            <a:r>
              <a:rPr lang="ru-RU" sz="1400">
                <a:latin typeface="Times New Roman" pitchFamily="18" charset="0"/>
                <a:cs typeface="Times New Roman" pitchFamily="18" charset="0"/>
              </a:rPr>
              <a:t>: карточки животных и их детенышами.</a:t>
            </a:r>
            <a:endParaRPr lang="ru-RU" sz="1400" b="1">
              <a:latin typeface="Times New Roman" pitchFamily="18" charset="0"/>
              <a:cs typeface="Times New Roman" pitchFamily="18" charset="0"/>
            </a:endParaRPr>
          </a:p>
          <a:p>
            <a:r>
              <a:rPr lang="ru-RU" sz="1400" b="1">
                <a:latin typeface="Times New Roman" pitchFamily="18" charset="0"/>
                <a:cs typeface="Times New Roman" pitchFamily="18" charset="0"/>
              </a:rPr>
              <a:t>Ход игры.</a:t>
            </a:r>
          </a:p>
          <a:p>
            <a:r>
              <a:rPr lang="ru-RU" sz="1400">
                <a:latin typeface="Times New Roman" pitchFamily="18" charset="0"/>
                <a:cs typeface="Times New Roman" pitchFamily="18" charset="0"/>
              </a:rPr>
              <a:t> Карточки с взрослыми животными разложить по группе, а карточки с детёнышами раздать детям. Воспитатель объясняет правила игры: Сейчас мы поиграем в игру</a:t>
            </a:r>
            <a:r>
              <a:rPr lang="ru-RU" sz="1400" b="1">
                <a:latin typeface="Times New Roman" pitchFamily="18" charset="0"/>
                <a:cs typeface="Times New Roman" pitchFamily="18" charset="0"/>
              </a:rPr>
              <a:t> </a:t>
            </a:r>
            <a:r>
              <a:rPr lang="ru-RU" sz="1400" i="1">
                <a:latin typeface="Times New Roman" pitchFamily="18" charset="0"/>
                <a:cs typeface="Times New Roman" pitchFamily="18" charset="0"/>
              </a:rPr>
              <a:t>«Где, чья мама?»</a:t>
            </a:r>
            <a:r>
              <a:rPr lang="ru-RU" sz="1400">
                <a:latin typeface="Times New Roman" pitchFamily="18" charset="0"/>
                <a:cs typeface="Times New Roman" pitchFamily="18" charset="0"/>
              </a:rPr>
              <a:t>. У каждого из вас есть карточка с детёнышем домашних животных. Я сейчас буду имитировать голоса животных, а те дети, у которых карточка с детёнышем этого животного пойдёт искать свою маму. Выигрывают те дети, кто правильно отыскал свою маму.</a:t>
            </a:r>
          </a:p>
          <a:p>
            <a:endParaRPr lang="ru-RU">
              <a:latin typeface="Calibri" pitchFamily="34" charset="0"/>
            </a:endParaRPr>
          </a:p>
          <a:p>
            <a:endParaRPr lang="ru-RU">
              <a:latin typeface="Calibri" pitchFamily="34" charset="0"/>
            </a:endParaRP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Рисунок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4034" name="TextBox 2"/>
          <p:cNvSpPr txBox="1">
            <a:spLocks noChangeArrowheads="1"/>
          </p:cNvSpPr>
          <p:nvPr/>
        </p:nvSpPr>
        <p:spPr bwMode="auto">
          <a:xfrm>
            <a:off x="395288" y="404813"/>
            <a:ext cx="8424862" cy="3386137"/>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Дидактическая игра «Собери картинку» (виды Ярославля)</a:t>
            </a:r>
            <a:endParaRPr lang="ru-RU" sz="1400">
              <a:latin typeface="Times New Roman" pitchFamily="18" charset="0"/>
              <a:cs typeface="Times New Roman" pitchFamily="18" charset="0"/>
            </a:endParaRPr>
          </a:p>
          <a:p>
            <a:r>
              <a:rPr lang="ru-RU" sz="1400" b="1">
                <a:latin typeface="Times New Roman" pitchFamily="18" charset="0"/>
                <a:cs typeface="Times New Roman" pitchFamily="18" charset="0"/>
              </a:rPr>
              <a:t>Дидактическая задача:</a:t>
            </a:r>
            <a:br>
              <a:rPr lang="ru-RU" sz="1400" b="1">
                <a:latin typeface="Times New Roman" pitchFamily="18" charset="0"/>
                <a:cs typeface="Times New Roman" pitchFamily="18" charset="0"/>
              </a:rPr>
            </a:br>
            <a:r>
              <a:rPr lang="ru-RU" sz="1400">
                <a:latin typeface="Times New Roman" pitchFamily="18" charset="0"/>
                <a:cs typeface="Times New Roman" pitchFamily="18" charset="0"/>
              </a:rPr>
              <a:t>• учить собирать целое из частей;</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развивать мышление и внимание </a:t>
            </a:r>
          </a:p>
          <a:p>
            <a:r>
              <a:rPr lang="ru-RU" sz="1400">
                <a:latin typeface="Times New Roman" pitchFamily="18" charset="0"/>
                <a:cs typeface="Times New Roman" pitchFamily="18" charset="0"/>
              </a:rPr>
              <a:t>детей;</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закреплять знания детей о родном </a:t>
            </a:r>
          </a:p>
          <a:p>
            <a:r>
              <a:rPr lang="ru-RU" sz="1400">
                <a:latin typeface="Times New Roman" pitchFamily="18" charset="0"/>
                <a:cs typeface="Times New Roman" pitchFamily="18" charset="0"/>
              </a:rPr>
              <a:t>городе.</a:t>
            </a:r>
          </a:p>
          <a:p>
            <a:r>
              <a:rPr lang="ru-RU" sz="1400" b="1">
                <a:latin typeface="Times New Roman" pitchFamily="18" charset="0"/>
                <a:cs typeface="Times New Roman" pitchFamily="18" charset="0"/>
              </a:rPr>
              <a:t>Оборудование:</a:t>
            </a:r>
            <a:r>
              <a:rPr lang="ru-RU" sz="1400">
                <a:latin typeface="Times New Roman" pitchFamily="18" charset="0"/>
                <a:cs typeface="Times New Roman" pitchFamily="18" charset="0"/>
              </a:rPr>
              <a:t> Карточки с изображением узнаваемых мест города Ярославля.</a:t>
            </a:r>
          </a:p>
          <a:p>
            <a:r>
              <a:rPr lang="ru-RU" sz="1400" b="1">
                <a:latin typeface="Times New Roman" pitchFamily="18" charset="0"/>
                <a:cs typeface="Times New Roman" pitchFamily="18" charset="0"/>
              </a:rPr>
              <a:t>Ход игры:</a:t>
            </a:r>
            <a:endParaRPr lang="ru-RU" sz="1400">
              <a:latin typeface="Times New Roman" pitchFamily="18" charset="0"/>
              <a:cs typeface="Times New Roman" pitchFamily="18" charset="0"/>
            </a:endParaRPr>
          </a:p>
          <a:p>
            <a:r>
              <a:rPr lang="ru-RU" sz="1400">
                <a:latin typeface="Times New Roman" pitchFamily="18" charset="0"/>
                <a:cs typeface="Times New Roman" pitchFamily="18" charset="0"/>
              </a:rPr>
              <a:t>Перед детьми на столе воспитатель кладёт разрезные картинки. Воспитатель предлагает детям внимательно рассмотреть и собрать картинку из отдельных частей. Далее воспитатель спрашивает, как называется место на картинке.</a:t>
            </a:r>
          </a:p>
          <a:p>
            <a:endParaRPr lang="ru-RU" sz="1400">
              <a:latin typeface="Times New Roman" pitchFamily="18" charset="0"/>
              <a:cs typeface="Times New Roman" pitchFamily="18" charset="0"/>
            </a:endParaRPr>
          </a:p>
          <a:p>
            <a:endParaRPr lang="ru-RU" sz="1400">
              <a:latin typeface="Times New Roman" pitchFamily="18" charset="0"/>
              <a:cs typeface="Times New Roman" pitchFamily="18" charset="0"/>
            </a:endParaRPr>
          </a:p>
          <a:p>
            <a:endParaRPr lang="ru-RU">
              <a:latin typeface="Calibri" pitchFamily="34" charset="0"/>
            </a:endParaRPr>
          </a:p>
        </p:txBody>
      </p:sp>
      <p:graphicFrame>
        <p:nvGraphicFramePr>
          <p:cNvPr id="6" name="Таблица 5"/>
          <p:cNvGraphicFramePr>
            <a:graphicFrameLocks noGrp="1"/>
          </p:cNvGraphicFramePr>
          <p:nvPr/>
        </p:nvGraphicFramePr>
        <p:xfrm>
          <a:off x="395288" y="3121025"/>
          <a:ext cx="7488237" cy="3717925"/>
        </p:xfrm>
        <a:graphic>
          <a:graphicData uri="http://schemas.openxmlformats.org/drawingml/2006/table">
            <a:tbl>
              <a:tblPr firstRow="1" bandRow="1">
                <a:tableStyleId>{5C22544A-7EE6-4342-B048-85BDC9FD1C3A}</a:tableStyleId>
              </a:tblPr>
              <a:tblGrid>
                <a:gridCol w="3312368">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tblGrid>
              <a:tr h="370840">
                <a:tc>
                  <a:txBody>
                    <a:bodyPr/>
                    <a:lstStyle/>
                    <a:p>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КОВАЛЕВ В. Герб города Ярославля</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Прохожу по Ярославлю,</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вижу храмов древних главы.</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Этот город</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как заглавье</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в книге Доблести и Славы.</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От стремительны проспектов</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до вместительных предместий</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он поднялся вровень с веком,</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город Мужества и Чести.</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Сокрушили силу вражью</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башен узкие бойницы.</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Этот город не однажды</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шел на выручку</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столицы.</a:t>
                      </a:r>
                      <a:endParaRPr lang="ru-RU" sz="14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И гордится он по праву</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славой</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первого актера.</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И несут повсюду славу</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ярославские моторы.</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На земле во имя мира</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мы живем, сближая суши.</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А медведь</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грозит секирой</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тем, кто тщится</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мир нарушить.</a:t>
                      </a:r>
                    </a:p>
                    <a:p>
                      <a:endParaRPr lang="ru-RU" sz="14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Рисунок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179388" y="188913"/>
          <a:ext cx="8785225" cy="6065837"/>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tblGrid>
              <a:tr h="370840">
                <a:tc>
                  <a:txBody>
                    <a:bodyPr/>
                    <a:lstStyle/>
                    <a:p>
                      <a:endParaRPr lang="ru-RU" sz="1400" i="1" dirty="0" smtClean="0">
                        <a:solidFill>
                          <a:schemeClr val="tx1"/>
                        </a:solidFill>
                        <a:latin typeface="Times New Roman" panose="02020603050405020304" pitchFamily="18" charset="0"/>
                        <a:cs typeface="Times New Roman" panose="02020603050405020304" pitchFamily="18" charset="0"/>
                      </a:endParaRPr>
                    </a:p>
                    <a:p>
                      <a:r>
                        <a:rPr lang="ru-RU" sz="1400" i="1" dirty="0" smtClean="0">
                          <a:solidFill>
                            <a:schemeClr val="tx1"/>
                          </a:solidFill>
                          <a:latin typeface="Times New Roman" panose="02020603050405020304" pitchFamily="18" charset="0"/>
                          <a:cs typeface="Times New Roman" panose="02020603050405020304" pitchFamily="18" charset="0"/>
                        </a:rPr>
                        <a:t>Анна Толокнова.</a:t>
                      </a:r>
                      <a:endParaRPr lang="ru-RU" sz="1400" b="1" dirty="0" smtClean="0">
                        <a:solidFill>
                          <a:schemeClr val="tx1"/>
                        </a:solidFill>
                        <a:latin typeface="Times New Roman" panose="02020603050405020304" pitchFamily="18" charset="0"/>
                        <a:cs typeface="Times New Roman" panose="02020603050405020304" pitchFamily="18" charset="0"/>
                      </a:endParaRPr>
                    </a:p>
                    <a:p>
                      <a:r>
                        <a:rPr lang="ru-RU" sz="1400" dirty="0" smtClean="0">
                          <a:solidFill>
                            <a:schemeClr val="tx1"/>
                          </a:solidFill>
                          <a:latin typeface="Times New Roman" panose="02020603050405020304" pitchFamily="18" charset="0"/>
                          <a:cs typeface="Times New Roman" panose="02020603050405020304" pitchFamily="18" charset="0"/>
                        </a:rPr>
                        <a:t>ЯРОСЛАВЛЬ МОЛОДОЙ</a:t>
                      </a:r>
                      <a:endParaRPr lang="ru-RU" sz="1400" b="1" dirty="0" smtClean="0">
                        <a:solidFill>
                          <a:schemeClr val="tx1"/>
                        </a:solidFill>
                        <a:latin typeface="Times New Roman" panose="02020603050405020304" pitchFamily="18" charset="0"/>
                        <a:cs typeface="Times New Roman" panose="02020603050405020304" pitchFamily="18" charset="0"/>
                      </a:endParaRPr>
                    </a:p>
                    <a:p>
                      <a:r>
                        <a:rPr lang="ru-RU" sz="1400" b="1" dirty="0" smtClean="0">
                          <a:solidFill>
                            <a:schemeClr val="tx1"/>
                          </a:solidFill>
                          <a:latin typeface="Times New Roman" panose="02020603050405020304" pitchFamily="18" charset="0"/>
                          <a:cs typeface="Times New Roman" panose="02020603050405020304" pitchFamily="18" charset="0"/>
                        </a:rPr>
                        <a:t>(1000-летию города посвящается)</a:t>
                      </a:r>
                    </a:p>
                    <a:p>
                      <a:r>
                        <a:rPr lang="ru-RU" sz="1400" dirty="0" smtClean="0">
                          <a:solidFill>
                            <a:schemeClr val="tx1"/>
                          </a:solidFill>
                          <a:latin typeface="Times New Roman" panose="02020603050405020304" pitchFamily="18" charset="0"/>
                          <a:cs typeface="Times New Roman" panose="02020603050405020304" pitchFamily="18" charset="0"/>
                        </a:rPr>
                        <a:t>Есть на Волге Царь-град, Ярославлем зовут,</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Он с седой головой, высоко златоглав,</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Молод он и могуч, много силушки в нём,</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Он и воин-спаситель, и прикроет, как мать.</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Он строитель великий, учёных причал,</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Многих дел вдохновитель и великих начал,</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Было всяких столетий в тысячелетье его,</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Он России спаситель и себя самого.</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Отзывался на зовы великой страны,</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Шли на стройки и в космос, к благородству земли,</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Берегли православье, души чистоту,</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Помним предков наказы: «Страну береги!»</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Расцветай, Ярославль, тысячелетья живи!</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Обновляйся, расти, всем примером служи,</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Чтобы люди в тебе своё счастье нашли!</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Слава, слава тебе, седовласый герой!</a:t>
                      </a:r>
                    </a:p>
                    <a:p>
                      <a:endParaRPr lang="ru-RU"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 </a:t>
                      </a:r>
                    </a:p>
                    <a:p>
                      <a:r>
                        <a:rPr lang="ru-RU" sz="1400" b="1" i="1" kern="1200" dirty="0" err="1" smtClean="0">
                          <a:solidFill>
                            <a:schemeClr val="tx1"/>
                          </a:solidFill>
                          <a:effectLst/>
                          <a:latin typeface="Times New Roman" panose="02020603050405020304" pitchFamily="18" charset="0"/>
                          <a:ea typeface="+mn-ea"/>
                          <a:cs typeface="Times New Roman" panose="02020603050405020304" pitchFamily="18" charset="0"/>
                        </a:rPr>
                        <a:t>Гаврюшкин</a:t>
                      </a:r>
                      <a:r>
                        <a:rPr lang="ru-RU" sz="1400" b="1" i="1" kern="1200" dirty="0" smtClean="0">
                          <a:solidFill>
                            <a:schemeClr val="tx1"/>
                          </a:solidFill>
                          <a:effectLst/>
                          <a:latin typeface="Times New Roman" panose="02020603050405020304" pitchFamily="18" charset="0"/>
                          <a:ea typeface="+mn-ea"/>
                          <a:cs typeface="Times New Roman" panose="02020603050405020304" pitchFamily="18" charset="0"/>
                        </a:rPr>
                        <a:t> А. Е.</a:t>
                      </a:r>
                      <a:endParaRPr lang="ru-RU" sz="1400" b="1"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Ярославль</a:t>
                      </a:r>
                    </a:p>
                    <a:p>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Ярославль – не просто город,</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В нём российская душа!</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Он, как прежде, ныне молод,</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А, как Волга хороша!</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Я запомнил нашу встречу:</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Гнал из Вологды в Москву</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«Жигули» в тот тихий вечер,</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Вижу: сказка наяву!</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Ярославль, явился сказкой,</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Мной увиденной тогда.</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Я представил, как на пасху.</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Бьют его колокола.</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То, что я тогда увидел,</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Очень сложно описать.</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Замер я в машине сидя,</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Ощущая благодать.</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С этим городом, как с лирой</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Не расстанусь никогда.</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На гербе медведь с секирой,</a:t>
                      </a:r>
                      <a:b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Нипочём ему года...</a:t>
                      </a:r>
                    </a:p>
                    <a:p>
                      <a:endParaRPr lang="ru-RU" sz="14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7410" name="TextBox 2"/>
          <p:cNvSpPr txBox="1">
            <a:spLocks noChangeArrowheads="1"/>
          </p:cNvSpPr>
          <p:nvPr/>
        </p:nvSpPr>
        <p:spPr bwMode="auto">
          <a:xfrm>
            <a:off x="323850" y="188913"/>
            <a:ext cx="8496300" cy="5540375"/>
          </a:xfrm>
          <a:prstGeom prst="rect">
            <a:avLst/>
          </a:prstGeom>
          <a:noFill/>
          <a:ln w="9525">
            <a:noFill/>
            <a:miter lim="800000"/>
            <a:headEnd/>
            <a:tailEnd/>
          </a:ln>
        </p:spPr>
        <p:txBody>
          <a:bodyPr>
            <a:spAutoFit/>
          </a:bodyPr>
          <a:lstStyle/>
          <a:p>
            <a:pPr algn="ctr"/>
            <a:r>
              <a:rPr lang="ru-RU" sz="2400" b="1">
                <a:latin typeface="Times New Roman" pitchFamily="18" charset="0"/>
                <a:cs typeface="Times New Roman" pitchFamily="18" charset="0"/>
              </a:rPr>
              <a:t>Актуальность проекта.</a:t>
            </a:r>
          </a:p>
          <a:p>
            <a:r>
              <a:rPr lang="ru-RU" sz="2400">
                <a:latin typeface="Times New Roman" pitchFamily="18" charset="0"/>
                <a:cs typeface="Times New Roman" pitchFamily="18" charset="0"/>
              </a:rPr>
              <a:t>Золотое кольцо России является, пожалуй, нашей главной национальной гордостью.</a:t>
            </a:r>
            <a:br>
              <a:rPr lang="ru-RU" sz="2400">
                <a:latin typeface="Times New Roman" pitchFamily="18" charset="0"/>
                <a:cs typeface="Times New Roman" pitchFamily="18" charset="0"/>
              </a:rPr>
            </a:br>
            <a:r>
              <a:rPr lang="ru-RU" sz="2400">
                <a:latin typeface="Times New Roman" pitchFamily="18" charset="0"/>
                <a:cs typeface="Times New Roman" pitchFamily="18" charset="0"/>
              </a:rPr>
              <a:t>Одним из ключевых звеньев Золотого кольца является Ярославль. Так же Ярославль является нашим родным городом. Воспитание любви и уважения к родному городу является важнейшей составляющей нравственно патриотического воспитания. Чтобы воспитать патриотов своего города, надо его знать.</a:t>
            </a:r>
          </a:p>
          <a:p>
            <a:r>
              <a:rPr lang="ru-RU" sz="2400">
                <a:latin typeface="Times New Roman" pitchFamily="18" charset="0"/>
                <a:cs typeface="Times New Roman" pitchFamily="18" charset="0"/>
              </a:rPr>
              <a:t>Ведь каждый город в России уникален, необычен по-своему. И показать ребёнку красоту родного города – задача не такая уж и сложная. Стоит только начать!</a:t>
            </a:r>
          </a:p>
          <a:p>
            <a:r>
              <a:rPr lang="ru-RU" sz="2400">
                <a:latin typeface="Times New Roman" pitchFamily="18" charset="0"/>
                <a:cs typeface="Times New Roman" pitchFamily="18" charset="0"/>
              </a:rPr>
              <a:t>Данный проект поможет ребятам узнать историю города, увидеть его с другой стороны, снова с ним познакомиться!</a:t>
            </a: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1"/>
          <p:cNvPicPr>
            <a:picLocks noChangeAspect="1"/>
          </p:cNvPicPr>
          <p:nvPr/>
        </p:nvPicPr>
        <p:blipFill>
          <a:blip r:embed="rId2"/>
          <a:srcRect/>
          <a:stretch>
            <a:fillRect/>
          </a:stretch>
        </p:blipFill>
        <p:spPr bwMode="auto">
          <a:xfrm>
            <a:off x="0" y="0"/>
            <a:ext cx="9467850" cy="6858000"/>
          </a:xfrm>
          <a:prstGeom prst="rect">
            <a:avLst/>
          </a:prstGeom>
          <a:noFill/>
          <a:ln w="9525">
            <a:noFill/>
            <a:miter lim="800000"/>
            <a:headEnd/>
            <a:tailEnd/>
          </a:ln>
        </p:spPr>
      </p:pic>
      <p:sp>
        <p:nvSpPr>
          <p:cNvPr id="19458" name="TextBox 4"/>
          <p:cNvSpPr txBox="1">
            <a:spLocks noChangeArrowheads="1"/>
          </p:cNvSpPr>
          <p:nvPr/>
        </p:nvSpPr>
        <p:spPr bwMode="auto">
          <a:xfrm>
            <a:off x="250825" y="260350"/>
            <a:ext cx="8569325" cy="369888"/>
          </a:xfrm>
          <a:prstGeom prst="rect">
            <a:avLst/>
          </a:prstGeom>
          <a:noFill/>
          <a:ln w="9525">
            <a:noFill/>
            <a:miter lim="800000"/>
            <a:headEnd/>
            <a:tailEnd/>
          </a:ln>
        </p:spPr>
        <p:txBody>
          <a:bodyPr>
            <a:spAutoFit/>
          </a:bodyPr>
          <a:lstStyle/>
          <a:p>
            <a:endParaRPr lang="ru-RU">
              <a:latin typeface="Calibri" pitchFamily="34" charset="0"/>
            </a:endParaRPr>
          </a:p>
        </p:txBody>
      </p:sp>
      <p:sp>
        <p:nvSpPr>
          <p:cNvPr id="19459" name="TextBox 5"/>
          <p:cNvSpPr txBox="1">
            <a:spLocks noChangeArrowheads="1"/>
          </p:cNvSpPr>
          <p:nvPr/>
        </p:nvSpPr>
        <p:spPr bwMode="auto">
          <a:xfrm>
            <a:off x="250825" y="446088"/>
            <a:ext cx="8713788" cy="368300"/>
          </a:xfrm>
          <a:prstGeom prst="rect">
            <a:avLst/>
          </a:prstGeom>
          <a:noFill/>
          <a:ln w="9525">
            <a:noFill/>
            <a:miter lim="800000"/>
            <a:headEnd/>
            <a:tailEnd/>
          </a:ln>
        </p:spPr>
        <p:txBody>
          <a:bodyPr>
            <a:spAutoFit/>
          </a:bodyPr>
          <a:lstStyle/>
          <a:p>
            <a:endParaRPr lang="ru-RU">
              <a:latin typeface="Calibri" pitchFamily="34" charset="0"/>
            </a:endParaRPr>
          </a:p>
        </p:txBody>
      </p:sp>
      <p:sp>
        <p:nvSpPr>
          <p:cNvPr id="19460" name="TextBox 6"/>
          <p:cNvSpPr txBox="1">
            <a:spLocks noChangeArrowheads="1"/>
          </p:cNvSpPr>
          <p:nvPr/>
        </p:nvSpPr>
        <p:spPr bwMode="auto">
          <a:xfrm>
            <a:off x="250825" y="446088"/>
            <a:ext cx="8569325" cy="368300"/>
          </a:xfrm>
          <a:prstGeom prst="rect">
            <a:avLst/>
          </a:prstGeom>
          <a:noFill/>
          <a:ln w="9525">
            <a:noFill/>
            <a:miter lim="800000"/>
            <a:headEnd/>
            <a:tailEnd/>
          </a:ln>
        </p:spPr>
        <p:txBody>
          <a:bodyPr>
            <a:spAutoFit/>
          </a:bodyPr>
          <a:lstStyle/>
          <a:p>
            <a:endParaRPr lang="ru-RU">
              <a:latin typeface="Calibri" pitchFamily="34" charset="0"/>
            </a:endParaRPr>
          </a:p>
        </p:txBody>
      </p:sp>
      <p:sp>
        <p:nvSpPr>
          <p:cNvPr id="19461" name="TextBox 7"/>
          <p:cNvSpPr txBox="1">
            <a:spLocks noChangeArrowheads="1"/>
          </p:cNvSpPr>
          <p:nvPr/>
        </p:nvSpPr>
        <p:spPr bwMode="auto">
          <a:xfrm>
            <a:off x="3276600" y="1628775"/>
            <a:ext cx="4751388" cy="369888"/>
          </a:xfrm>
          <a:prstGeom prst="rect">
            <a:avLst/>
          </a:prstGeom>
          <a:noFill/>
          <a:ln w="9525">
            <a:noFill/>
            <a:miter lim="800000"/>
            <a:headEnd/>
            <a:tailEnd/>
          </a:ln>
        </p:spPr>
        <p:txBody>
          <a:bodyPr>
            <a:spAutoFit/>
          </a:bodyPr>
          <a:lstStyle/>
          <a:p>
            <a:endParaRPr lang="ru-RU">
              <a:latin typeface="Calibri" pitchFamily="34" charset="0"/>
            </a:endParaRPr>
          </a:p>
        </p:txBody>
      </p:sp>
      <p:sp>
        <p:nvSpPr>
          <p:cNvPr id="11" name="TextBox 10"/>
          <p:cNvSpPr txBox="1"/>
          <p:nvPr/>
        </p:nvSpPr>
        <p:spPr>
          <a:xfrm>
            <a:off x="1979613" y="908050"/>
            <a:ext cx="6985000" cy="4156075"/>
          </a:xfrm>
          <a:prstGeom prst="rect">
            <a:avLst/>
          </a:prstGeom>
          <a:noFill/>
        </p:spPr>
        <p:txBody>
          <a:bodyPr>
            <a:spAutoFit/>
          </a:bodyPr>
          <a:lstStyle/>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Цель:</a:t>
            </a:r>
            <a:r>
              <a:rPr lang="ru-RU" sz="2400" dirty="0">
                <a:latin typeface="Times New Roman" panose="02020603050405020304" pitchFamily="18" charset="0"/>
                <a:cs typeface="Times New Roman" panose="02020603050405020304" pitchFamily="18" charset="0"/>
              </a:rPr>
              <a:t> Воспитание гражданина и патриота своей страны, формирование нравственных ценностей.</a:t>
            </a:r>
          </a:p>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Задачи проекта:</a:t>
            </a:r>
          </a:p>
          <a:p>
            <a:pPr marL="342900" indent="-342900" fontAlgn="auto">
              <a:spcBef>
                <a:spcPts val="0"/>
              </a:spcBef>
              <a:spcAft>
                <a:spcPts val="0"/>
              </a:spcAft>
              <a:buFont typeface="Wingdings" panose="05000000000000000000" pitchFamily="2" charset="2"/>
              <a:buChar char="ü"/>
              <a:defRPr/>
            </a:pPr>
            <a:r>
              <a:rPr lang="ru-RU" sz="2400" dirty="0">
                <a:latin typeface="Times New Roman" panose="02020603050405020304" pitchFamily="18" charset="0"/>
                <a:cs typeface="Times New Roman" panose="02020603050405020304" pitchFamily="18" charset="0"/>
              </a:rPr>
              <a:t>Дать знания детям о родном городе: история, символика, достопримечательности;</a:t>
            </a:r>
          </a:p>
          <a:p>
            <a:pPr marL="342900" indent="-342900" fontAlgn="auto">
              <a:spcBef>
                <a:spcPts val="0"/>
              </a:spcBef>
              <a:spcAft>
                <a:spcPts val="0"/>
              </a:spcAft>
              <a:buFont typeface="Wingdings" panose="05000000000000000000" pitchFamily="2" charset="2"/>
              <a:buChar char="ü"/>
              <a:defRPr/>
            </a:pPr>
            <a:r>
              <a:rPr lang="ru-RU" sz="2400" dirty="0">
                <a:latin typeface="Times New Roman" panose="02020603050405020304" pitchFamily="18" charset="0"/>
                <a:cs typeface="Times New Roman" panose="02020603050405020304" pitchFamily="18" charset="0"/>
              </a:rPr>
              <a:t>Познакомить с названиями городов Золотого кольца;</a:t>
            </a:r>
          </a:p>
          <a:p>
            <a:pPr marL="342900" indent="-342900" fontAlgn="auto">
              <a:spcBef>
                <a:spcPts val="0"/>
              </a:spcBef>
              <a:spcAft>
                <a:spcPts val="0"/>
              </a:spcAft>
              <a:buFont typeface="Wingdings" panose="05000000000000000000" pitchFamily="2" charset="2"/>
              <a:buChar char="ü"/>
              <a:defRPr/>
            </a:pPr>
            <a:r>
              <a:rPr lang="ru-RU" sz="2400" dirty="0">
                <a:latin typeface="Times New Roman" panose="02020603050405020304" pitchFamily="18" charset="0"/>
                <a:cs typeface="Times New Roman" panose="02020603050405020304" pitchFamily="18" charset="0"/>
              </a:rPr>
              <a:t> Воспитывать любовь к родному городу, краю, умение видеть прекрасное, гордиться им.</a:t>
            </a:r>
          </a:p>
          <a:p>
            <a:pPr marL="342900" indent="-342900" fontAlgn="auto">
              <a:spcBef>
                <a:spcPts val="0"/>
              </a:spcBef>
              <a:spcAft>
                <a:spcPts val="0"/>
              </a:spcAft>
              <a:buFont typeface="Wingdings" panose="05000000000000000000" pitchFamily="2" charset="2"/>
              <a:buChar char="ü"/>
              <a:defRPr/>
            </a:pPr>
            <a:r>
              <a:rPr lang="ru-RU" sz="2400" dirty="0">
                <a:latin typeface="Times New Roman" panose="02020603050405020304" pitchFamily="18" charset="0"/>
                <a:cs typeface="Times New Roman" panose="02020603050405020304" pitchFamily="18" charset="0"/>
              </a:rPr>
              <a:t> Активизировать и расширять словарный запас дошкольников.</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1"/>
          <p:cNvPicPr>
            <a:picLocks noChangeAspect="1"/>
          </p:cNvPicPr>
          <p:nvPr/>
        </p:nvPicPr>
        <p:blipFill>
          <a:blip r:embed="rId3"/>
          <a:srcRect/>
          <a:stretch>
            <a:fillRect/>
          </a:stretch>
        </p:blipFill>
        <p:spPr bwMode="auto">
          <a:xfrm>
            <a:off x="-107950" y="19050"/>
            <a:ext cx="9261475" cy="6838950"/>
          </a:xfrm>
          <a:prstGeom prst="rect">
            <a:avLst/>
          </a:prstGeom>
          <a:noFill/>
          <a:ln w="9525">
            <a:noFill/>
            <a:miter lim="800000"/>
            <a:headEnd/>
            <a:tailEnd/>
          </a:ln>
        </p:spPr>
      </p:pic>
      <p:sp>
        <p:nvSpPr>
          <p:cNvPr id="20482" name="TextBox 2"/>
          <p:cNvSpPr txBox="1">
            <a:spLocks noChangeArrowheads="1"/>
          </p:cNvSpPr>
          <p:nvPr/>
        </p:nvSpPr>
        <p:spPr bwMode="auto">
          <a:xfrm>
            <a:off x="250825" y="549275"/>
            <a:ext cx="8785225" cy="3692525"/>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Предполагаемый результат:</a:t>
            </a:r>
          </a:p>
          <a:p>
            <a:r>
              <a:rPr lang="ru-RU" sz="2400">
                <a:latin typeface="Times New Roman" pitchFamily="18" charset="0"/>
                <a:cs typeface="Times New Roman" pitchFamily="18" charset="0"/>
              </a:rPr>
              <a:t>Дети могут назвать города Золотого кольца, имеют начальные знания об истории родного города, могут рассказать об интересных, исторических местах своей малой родины, умеют опыт совместной деятельности с родителями.</a:t>
            </a:r>
          </a:p>
          <a:p>
            <a:endParaRPr lang="ru-RU" sz="2400">
              <a:latin typeface="Times New Roman" pitchFamily="18" charset="0"/>
              <a:cs typeface="Times New Roman" pitchFamily="18" charset="0"/>
            </a:endParaRPr>
          </a:p>
          <a:p>
            <a:r>
              <a:rPr lang="ru-RU" sz="2400" b="1">
                <a:latin typeface="Times New Roman" pitchFamily="18" charset="0"/>
                <a:cs typeface="Times New Roman" pitchFamily="18" charset="0"/>
              </a:rPr>
              <a:t>Продукт проектной деятельности:</a:t>
            </a:r>
          </a:p>
          <a:p>
            <a:r>
              <a:rPr lang="ru-RU" sz="2400">
                <a:latin typeface="Times New Roman" pitchFamily="18" charset="0"/>
                <a:cs typeface="Times New Roman" pitchFamily="18" charset="0"/>
              </a:rPr>
              <a:t>Изготовление папки – передвижки «Город в котором живём», Изготовление сборника стихов о родном городе.</a:t>
            </a:r>
          </a:p>
          <a:p>
            <a:endParaRPr lang="ru-RU">
              <a:latin typeface="Calibri" pitchFamily="34" charset="0"/>
            </a:endParaRPr>
          </a:p>
        </p:txBody>
      </p:sp>
      <p:pic>
        <p:nvPicPr>
          <p:cNvPr id="20483" name="Picture 2" descr="C:\Users\Натусик\Desktop\ярославль\20170317_125527.jpg"/>
          <p:cNvPicPr>
            <a:picLocks noChangeAspect="1" noChangeArrowheads="1"/>
          </p:cNvPicPr>
          <p:nvPr/>
        </p:nvPicPr>
        <p:blipFill>
          <a:blip r:embed="rId4"/>
          <a:srcRect/>
          <a:stretch>
            <a:fillRect/>
          </a:stretch>
        </p:blipFill>
        <p:spPr bwMode="auto">
          <a:xfrm>
            <a:off x="539750" y="4221163"/>
            <a:ext cx="4103688" cy="2308225"/>
          </a:xfrm>
          <a:prstGeom prst="rect">
            <a:avLst/>
          </a:prstGeom>
          <a:noFill/>
          <a:ln w="9525">
            <a:noFill/>
            <a:miter lim="800000"/>
            <a:headEnd/>
            <a:tailEnd/>
          </a:ln>
        </p:spPr>
      </p:pic>
      <p:pic>
        <p:nvPicPr>
          <p:cNvPr id="20484" name="Picture 4" descr="C:\Users\Натусик\Desktop\ярославль\20170317_123810.jpg"/>
          <p:cNvPicPr>
            <a:picLocks noChangeAspect="1" noChangeArrowheads="1"/>
          </p:cNvPicPr>
          <p:nvPr/>
        </p:nvPicPr>
        <p:blipFill>
          <a:blip r:embed="rId5"/>
          <a:srcRect/>
          <a:stretch>
            <a:fillRect/>
          </a:stretch>
        </p:blipFill>
        <p:spPr bwMode="auto">
          <a:xfrm>
            <a:off x="5003800" y="4278313"/>
            <a:ext cx="4032250" cy="2268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1"/>
          <p:cNvPicPr>
            <a:picLocks noChangeAspect="1"/>
          </p:cNvPicPr>
          <p:nvPr/>
        </p:nvPicPr>
        <p:blipFill>
          <a:blip r:embed="rId2"/>
          <a:srcRect/>
          <a:stretch>
            <a:fillRect/>
          </a:stretch>
        </p:blipFill>
        <p:spPr bwMode="auto">
          <a:xfrm>
            <a:off x="-31750" y="0"/>
            <a:ext cx="9209088" cy="6858000"/>
          </a:xfrm>
          <a:prstGeom prst="rect">
            <a:avLst/>
          </a:prstGeom>
          <a:noFill/>
          <a:ln w="9525">
            <a:noFill/>
            <a:miter lim="800000"/>
            <a:headEnd/>
            <a:tailEnd/>
          </a:ln>
        </p:spPr>
      </p:pic>
      <p:sp>
        <p:nvSpPr>
          <p:cNvPr id="22530" name="TextBox 2"/>
          <p:cNvSpPr txBox="1">
            <a:spLocks noChangeArrowheads="1"/>
          </p:cNvSpPr>
          <p:nvPr/>
        </p:nvSpPr>
        <p:spPr bwMode="auto">
          <a:xfrm>
            <a:off x="2339975" y="188913"/>
            <a:ext cx="6553200" cy="5662612"/>
          </a:xfrm>
          <a:prstGeom prst="rect">
            <a:avLst/>
          </a:prstGeom>
          <a:noFill/>
          <a:ln w="9525">
            <a:noFill/>
            <a:miter lim="800000"/>
            <a:headEnd/>
            <a:tailEnd/>
          </a:ln>
        </p:spPr>
        <p:txBody>
          <a:bodyPr>
            <a:spAutoFit/>
          </a:bodyPr>
          <a:lstStyle/>
          <a:p>
            <a:r>
              <a:rPr lang="ru-RU" sz="3200" b="1">
                <a:latin typeface="Times New Roman" pitchFamily="18" charset="0"/>
                <a:cs typeface="Times New Roman" pitchFamily="18" charset="0"/>
              </a:rPr>
              <a:t>1 этап Подготовительный</a:t>
            </a:r>
          </a:p>
          <a:p>
            <a:r>
              <a:rPr lang="ru-RU" sz="2400">
                <a:latin typeface="Times New Roman" pitchFamily="18" charset="0"/>
                <a:cs typeface="Times New Roman" pitchFamily="18" charset="0"/>
              </a:rPr>
              <a:t>Дать детям знания о родном городе. Развивать чувство гордости за регион, желание сохранить его чистым и красивым.</a:t>
            </a:r>
          </a:p>
          <a:p>
            <a:r>
              <a:rPr lang="ru-RU" sz="2400">
                <a:latin typeface="Times New Roman" pitchFamily="18" charset="0"/>
                <a:cs typeface="Times New Roman" pitchFamily="18" charset="0"/>
              </a:rPr>
              <a:t>Подобрать необходимую литературу, иллюстрационный материал, материал для игровой деятельности детей для успешной реализации проекта.</a:t>
            </a:r>
          </a:p>
          <a:p>
            <a:r>
              <a:rPr lang="ru-RU" sz="2400">
                <a:latin typeface="Times New Roman" pitchFamily="18" charset="0"/>
                <a:cs typeface="Times New Roman" pitchFamily="18" charset="0"/>
              </a:rPr>
              <a:t>Заинтересовать детей и родителей темой проекта, сподвигнуть их к совместной деятельности, направленной на достижение цели проекта. Создать необходимую базу для продуктивной и творческой деятельности детей. Составить перспективный план мероприятий.</a:t>
            </a: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1"/>
          <p:cNvPicPr>
            <a:picLocks noChangeAspect="1"/>
          </p:cNvPicPr>
          <p:nvPr/>
        </p:nvPicPr>
        <p:blipFill>
          <a:blip r:embed="rId2"/>
          <a:srcRect/>
          <a:stretch>
            <a:fillRect/>
          </a:stretch>
        </p:blipFill>
        <p:spPr bwMode="auto">
          <a:xfrm>
            <a:off x="0" y="0"/>
            <a:ext cx="9209088" cy="6858000"/>
          </a:xfrm>
          <a:prstGeom prst="rect">
            <a:avLst/>
          </a:prstGeom>
          <a:noFill/>
          <a:ln w="9525">
            <a:noFill/>
            <a:miter lim="800000"/>
            <a:headEnd/>
            <a:tailEnd/>
          </a:ln>
        </p:spPr>
      </p:pic>
      <p:sp>
        <p:nvSpPr>
          <p:cNvPr id="3" name="TextBox 2"/>
          <p:cNvSpPr txBox="1"/>
          <p:nvPr/>
        </p:nvSpPr>
        <p:spPr>
          <a:xfrm>
            <a:off x="323850" y="188913"/>
            <a:ext cx="8820150" cy="6616700"/>
          </a:xfrm>
          <a:prstGeom prst="rect">
            <a:avLst/>
          </a:prstGeom>
          <a:noFill/>
        </p:spPr>
        <p:txBody>
          <a:bodyPr>
            <a:spAutoFit/>
          </a:bodyPr>
          <a:lstStyle/>
          <a:p>
            <a:pPr fontAlgn="auto">
              <a:spcBef>
                <a:spcPts val="0"/>
              </a:spcBef>
              <a:spcAft>
                <a:spcPts val="0"/>
              </a:spcAft>
              <a:defRPr/>
            </a:pPr>
            <a:r>
              <a:rPr lang="ru-RU" sz="2800" b="1" dirty="0">
                <a:latin typeface="Times New Roman" panose="02020603050405020304" pitchFamily="18" charset="0"/>
                <a:cs typeface="Times New Roman" panose="02020603050405020304" pitchFamily="18" charset="0"/>
              </a:rPr>
              <a:t>2 этап Основной (выполнение проекта)</a:t>
            </a:r>
          </a:p>
          <a:p>
            <a:pPr algn="ctr" fontAlgn="auto">
              <a:spcBef>
                <a:spcPts val="0"/>
              </a:spcBef>
              <a:spcAft>
                <a:spcPts val="0"/>
              </a:spcAft>
              <a:defRPr/>
            </a:pPr>
            <a:r>
              <a:rPr lang="ru-RU" sz="2800" b="1" dirty="0">
                <a:solidFill>
                  <a:schemeClr val="accent2">
                    <a:lumMod val="75000"/>
                  </a:schemeClr>
                </a:solidFill>
                <a:latin typeface="Times New Roman" panose="02020603050405020304" pitchFamily="18" charset="0"/>
                <a:cs typeface="Times New Roman" panose="02020603050405020304" pitchFamily="18" charset="0"/>
              </a:rPr>
              <a:t>Понедельник </a:t>
            </a:r>
          </a:p>
          <a:p>
            <a:pPr algn="ctr" fontAlgn="auto">
              <a:spcBef>
                <a:spcPts val="0"/>
              </a:spcBef>
              <a:spcAft>
                <a:spcPts val="0"/>
              </a:spcAft>
              <a:defRPr/>
            </a:pPr>
            <a:r>
              <a:rPr lang="ru-RU" sz="2800" b="1" dirty="0">
                <a:solidFill>
                  <a:schemeClr val="accent2">
                    <a:lumMod val="75000"/>
                  </a:schemeClr>
                </a:solidFill>
                <a:latin typeface="Times New Roman" panose="02020603050405020304" pitchFamily="18" charset="0"/>
                <a:cs typeface="Times New Roman" panose="02020603050405020304" pitchFamily="18" charset="0"/>
              </a:rPr>
              <a:t>Тема: «Как возник мой город»</a:t>
            </a:r>
          </a:p>
          <a:p>
            <a:pPr algn="ctr" fontAlgn="auto">
              <a:spcBef>
                <a:spcPts val="0"/>
              </a:spcBef>
              <a:spcAft>
                <a:spcPts val="0"/>
              </a:spcAft>
              <a:defRPr/>
            </a:pPr>
            <a:endParaRPr lang="ru-RU" sz="2800" b="1" dirty="0">
              <a:solidFill>
                <a:schemeClr val="accent2">
                  <a:lumMod val="75000"/>
                </a:schemeClr>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Беседа «История основания Ярославля».</a:t>
            </a:r>
            <a:endParaRPr lang="ru-RU" sz="2400" dirty="0">
              <a:latin typeface="+mn-lt"/>
              <a:cs typeface="+mn-cs"/>
            </a:endParaRPr>
          </a:p>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Цель: </a:t>
            </a:r>
            <a:r>
              <a:rPr lang="ru-RU" sz="2400" dirty="0">
                <a:latin typeface="Times New Roman" panose="02020603050405020304" pitchFamily="18" charset="0"/>
                <a:cs typeface="Times New Roman" panose="02020603050405020304" pitchFamily="18" charset="0"/>
              </a:rPr>
              <a:t>Закрепить знания детей об истории возникновения города, о жизни людей в прошлом, о их занятиях. Расширить словарный запас детей. Развивать интерес к историческому прошлому Ярославля.</a:t>
            </a:r>
          </a:p>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Художественно-эстетическое развитие. Коллективная работа «Домики, как жили в древности»</a:t>
            </a:r>
          </a:p>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Цель: </a:t>
            </a:r>
            <a:r>
              <a:rPr lang="ru-RU" sz="2400" dirty="0">
                <a:latin typeface="Times New Roman" panose="02020603050405020304" pitchFamily="18" charset="0"/>
                <a:cs typeface="Times New Roman" panose="02020603050405020304" pitchFamily="18" charset="0"/>
              </a:rPr>
              <a:t>развить навык </a:t>
            </a:r>
          </a:p>
          <a:p>
            <a:pPr fontAlgn="auto">
              <a:spcBef>
                <a:spcPts val="0"/>
              </a:spcBef>
              <a:spcAft>
                <a:spcPts val="0"/>
              </a:spcAft>
              <a:defRPr/>
            </a:pPr>
            <a:r>
              <a:rPr lang="ru-RU" sz="2400" dirty="0">
                <a:latin typeface="Times New Roman" panose="02020603050405020304" pitchFamily="18" charset="0"/>
                <a:cs typeface="Times New Roman" panose="02020603050405020304" pitchFamily="18" charset="0"/>
              </a:rPr>
              <a:t>работы с бумагой, клеем, ножницами,</a:t>
            </a:r>
          </a:p>
          <a:p>
            <a:pPr fontAlgn="auto">
              <a:spcBef>
                <a:spcPts val="0"/>
              </a:spcBef>
              <a:spcAft>
                <a:spcPts val="0"/>
              </a:spcAft>
              <a:defRPr/>
            </a:pPr>
            <a:r>
              <a:rPr lang="ru-RU" sz="2400" dirty="0">
                <a:latin typeface="Times New Roman" panose="02020603050405020304" pitchFamily="18" charset="0"/>
                <a:cs typeface="Times New Roman" panose="02020603050405020304" pitchFamily="18" charset="0"/>
              </a:rPr>
              <a:t>формировать навык совместной </a:t>
            </a:r>
          </a:p>
          <a:p>
            <a:pPr fontAlgn="auto">
              <a:spcBef>
                <a:spcPts val="0"/>
              </a:spcBef>
              <a:spcAft>
                <a:spcPts val="0"/>
              </a:spcAft>
              <a:defRPr/>
            </a:pPr>
            <a:r>
              <a:rPr lang="ru-RU" sz="2400" dirty="0">
                <a:latin typeface="Times New Roman" panose="02020603050405020304" pitchFamily="18" charset="0"/>
                <a:cs typeface="Times New Roman" panose="02020603050405020304" pitchFamily="18" charset="0"/>
              </a:rPr>
              <a:t>деятельности.</a:t>
            </a:r>
          </a:p>
          <a:p>
            <a:pPr fontAlgn="auto">
              <a:spcBef>
                <a:spcPts val="0"/>
              </a:spcBef>
              <a:spcAft>
                <a:spcPts val="0"/>
              </a:spcAft>
              <a:defRPr/>
            </a:pPr>
            <a:endParaRPr lang="ru-RU" sz="24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ru-RU" sz="2400" dirty="0">
              <a:latin typeface="Times New Roman" panose="02020603050405020304" pitchFamily="18" charset="0"/>
              <a:cs typeface="Times New Roman" panose="02020603050405020304" pitchFamily="18" charset="0"/>
            </a:endParaRPr>
          </a:p>
        </p:txBody>
      </p:sp>
      <p:pic>
        <p:nvPicPr>
          <p:cNvPr id="23555" name="Рисунок 3"/>
          <p:cNvPicPr>
            <a:picLocks noChangeAspect="1"/>
          </p:cNvPicPr>
          <p:nvPr/>
        </p:nvPicPr>
        <p:blipFill>
          <a:blip r:embed="rId3"/>
          <a:srcRect/>
          <a:stretch>
            <a:fillRect/>
          </a:stretch>
        </p:blipFill>
        <p:spPr bwMode="auto">
          <a:xfrm>
            <a:off x="5364163" y="4292600"/>
            <a:ext cx="3552825" cy="196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1"/>
          <p:cNvPicPr>
            <a:picLocks noChangeAspect="1"/>
          </p:cNvPicPr>
          <p:nvPr/>
        </p:nvPicPr>
        <p:blipFill>
          <a:blip r:embed="rId3"/>
          <a:srcRect/>
          <a:stretch>
            <a:fillRect/>
          </a:stretch>
        </p:blipFill>
        <p:spPr bwMode="auto">
          <a:xfrm>
            <a:off x="-23813" y="0"/>
            <a:ext cx="9167813" cy="6858000"/>
          </a:xfrm>
          <a:prstGeom prst="rect">
            <a:avLst/>
          </a:prstGeom>
          <a:noFill/>
          <a:ln w="9525">
            <a:noFill/>
            <a:miter lim="800000"/>
            <a:headEnd/>
            <a:tailEnd/>
          </a:ln>
        </p:spPr>
      </p:pic>
      <p:sp>
        <p:nvSpPr>
          <p:cNvPr id="3" name="TextBox 2"/>
          <p:cNvSpPr txBox="1"/>
          <p:nvPr/>
        </p:nvSpPr>
        <p:spPr>
          <a:xfrm>
            <a:off x="468313" y="260350"/>
            <a:ext cx="7991475" cy="6864350"/>
          </a:xfrm>
          <a:prstGeom prst="rect">
            <a:avLst/>
          </a:prstGeom>
          <a:noFill/>
        </p:spPr>
        <p:txBody>
          <a:bodyPr>
            <a:spAutoFit/>
          </a:bodyPr>
          <a:lstStyle/>
          <a:p>
            <a:pPr algn="ctr" fontAlgn="auto">
              <a:spcBef>
                <a:spcPts val="0"/>
              </a:spcBef>
              <a:spcAft>
                <a:spcPts val="0"/>
              </a:spcAft>
              <a:defRPr/>
            </a:pPr>
            <a:r>
              <a:rPr lang="ru-RU" sz="2800" b="1" dirty="0">
                <a:solidFill>
                  <a:schemeClr val="accent2">
                    <a:lumMod val="75000"/>
                  </a:schemeClr>
                </a:solidFill>
                <a:latin typeface="Times New Roman" panose="02020603050405020304" pitchFamily="18" charset="0"/>
                <a:cs typeface="Times New Roman" panose="02020603050405020304" pitchFamily="18" charset="0"/>
              </a:rPr>
              <a:t>Вторник. </a:t>
            </a:r>
          </a:p>
          <a:p>
            <a:pPr algn="ctr" fontAlgn="auto">
              <a:spcBef>
                <a:spcPts val="0"/>
              </a:spcBef>
              <a:spcAft>
                <a:spcPts val="0"/>
              </a:spcAft>
              <a:defRPr/>
            </a:pPr>
            <a:r>
              <a:rPr lang="ru-RU" sz="2800" b="1" dirty="0">
                <a:solidFill>
                  <a:schemeClr val="accent2">
                    <a:lumMod val="75000"/>
                  </a:schemeClr>
                </a:solidFill>
                <a:latin typeface="Times New Roman" panose="02020603050405020304" pitchFamily="18" charset="0"/>
                <a:cs typeface="Times New Roman" panose="02020603050405020304" pitchFamily="18" charset="0"/>
              </a:rPr>
              <a:t>Тема: «Театр им. Ф. Волкова»</a:t>
            </a:r>
          </a:p>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Беседа</a:t>
            </a:r>
            <a:r>
              <a:rPr lang="ru-RU" sz="2400" b="1" dirty="0">
                <a:latin typeface="+mn-lt"/>
                <a:cs typeface="+mn-cs"/>
              </a:rPr>
              <a:t> </a:t>
            </a:r>
            <a:r>
              <a:rPr lang="ru-RU" sz="2400" b="1" dirty="0">
                <a:latin typeface="Times New Roman" panose="02020603050405020304" pitchFamily="18" charset="0"/>
                <a:cs typeface="Times New Roman" panose="02020603050405020304" pitchFamily="18" charset="0"/>
              </a:rPr>
              <a:t>«Ура! Идём в театр! » </a:t>
            </a:r>
          </a:p>
          <a:p>
            <a:pPr fontAlgn="auto">
              <a:spcBef>
                <a:spcPts val="0"/>
              </a:spcBef>
              <a:spcAft>
                <a:spcPts val="0"/>
              </a:spcAft>
              <a:defRPr/>
            </a:pPr>
            <a:r>
              <a:rPr lang="ru-RU" sz="2400" b="1" dirty="0">
                <a:latin typeface="+mn-lt"/>
                <a:cs typeface="+mn-cs"/>
              </a:rPr>
              <a:t> </a:t>
            </a:r>
            <a:r>
              <a:rPr lang="ru-RU" sz="2400" b="1" dirty="0">
                <a:latin typeface="Times New Roman" panose="02020603050405020304" pitchFamily="18" charset="0"/>
                <a:cs typeface="Times New Roman" panose="02020603050405020304" pitchFamily="18" charset="0"/>
              </a:rPr>
              <a:t>Цель: </a:t>
            </a:r>
            <a:r>
              <a:rPr lang="ru-RU" sz="2400" dirty="0">
                <a:latin typeface="Times New Roman" panose="02020603050405020304" pitchFamily="18" charset="0"/>
                <a:cs typeface="Times New Roman" panose="02020603050405020304" pitchFamily="18" charset="0"/>
              </a:rPr>
              <a:t>дать детям представление о театре; познакомить с театром им. Ф. Волкова; воспитывать эмоционально положительное отношение к театру; расширять знания о правилах поведения в театре.</a:t>
            </a:r>
          </a:p>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Д/игра (ТРИЗ) «Теремок»</a:t>
            </a:r>
          </a:p>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Дидактическая задача:</a:t>
            </a:r>
            <a:r>
              <a:rPr lang="ru-RU" sz="2400" dirty="0">
                <a:latin typeface="Times New Roman" panose="02020603050405020304" pitchFamily="18" charset="0"/>
                <a:cs typeface="Times New Roman" panose="02020603050405020304" pitchFamily="18" charset="0"/>
              </a:rPr>
              <a:t> развивать</a:t>
            </a:r>
          </a:p>
          <a:p>
            <a:pPr fontAlgn="auto">
              <a:spcBef>
                <a:spcPts val="0"/>
              </a:spcBef>
              <a:spcAft>
                <a:spcPts val="0"/>
              </a:spcAft>
              <a:defRPr/>
            </a:pPr>
            <a:r>
              <a:rPr lang="ru-RU" sz="2400" dirty="0">
                <a:latin typeface="Times New Roman" panose="02020603050405020304" pitchFamily="18" charset="0"/>
                <a:cs typeface="Times New Roman" panose="02020603050405020304" pitchFamily="18" charset="0"/>
              </a:rPr>
              <a:t> аналитическое мышление, </a:t>
            </a:r>
          </a:p>
          <a:p>
            <a:pPr fontAlgn="auto">
              <a:spcBef>
                <a:spcPts val="0"/>
              </a:spcBef>
              <a:spcAft>
                <a:spcPts val="0"/>
              </a:spcAft>
              <a:defRPr/>
            </a:pPr>
            <a:r>
              <a:rPr lang="ru-RU" sz="2400" dirty="0">
                <a:latin typeface="Times New Roman" panose="02020603050405020304" pitchFamily="18" charset="0"/>
                <a:cs typeface="Times New Roman" panose="02020603050405020304" pitchFamily="18" charset="0"/>
              </a:rPr>
              <a:t>умение выделять общие признаки</a:t>
            </a:r>
          </a:p>
          <a:p>
            <a:pPr fontAlgn="auto">
              <a:spcBef>
                <a:spcPts val="0"/>
              </a:spcBef>
              <a:spcAft>
                <a:spcPts val="0"/>
              </a:spcAft>
              <a:defRPr/>
            </a:pPr>
            <a:r>
              <a:rPr lang="ru-RU" sz="2400" dirty="0">
                <a:latin typeface="Times New Roman" panose="02020603050405020304" pitchFamily="18" charset="0"/>
                <a:cs typeface="Times New Roman" panose="02020603050405020304" pitchFamily="18" charset="0"/>
              </a:rPr>
              <a:t> путем сравнения.</a:t>
            </a:r>
          </a:p>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Мимические этюды: </a:t>
            </a:r>
          </a:p>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«Заяц испугался», «Голодный, злой волк», «Добрая лисичка»</a:t>
            </a:r>
          </a:p>
          <a:p>
            <a:pPr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Цель: </a:t>
            </a:r>
            <a:r>
              <a:rPr lang="ru-RU" sz="2400" dirty="0">
                <a:latin typeface="Times New Roman" panose="02020603050405020304" pitchFamily="18" charset="0"/>
                <a:cs typeface="Times New Roman" panose="02020603050405020304" pitchFamily="18" charset="0"/>
              </a:rPr>
              <a:t>Развивать умение при помощи мимики передавать эмоциональное состояние, характер персонажа.</a:t>
            </a:r>
          </a:p>
          <a:p>
            <a:pPr fontAlgn="auto">
              <a:spcBef>
                <a:spcPts val="0"/>
              </a:spcBef>
              <a:spcAft>
                <a:spcPts val="0"/>
              </a:spcAft>
              <a:defRPr/>
            </a:pPr>
            <a:r>
              <a:rPr lang="ru-RU" sz="2400" dirty="0">
                <a:latin typeface="Times New Roman" panose="02020603050405020304" pitchFamily="18" charset="0"/>
                <a:cs typeface="Times New Roman" panose="02020603050405020304" pitchFamily="18" charset="0"/>
              </a:rPr>
              <a:t> </a:t>
            </a:r>
            <a:endParaRPr lang="ru-RU" dirty="0">
              <a:latin typeface="+mn-lt"/>
              <a:cs typeface="+mn-cs"/>
            </a:endParaRPr>
          </a:p>
        </p:txBody>
      </p:sp>
      <p:pic>
        <p:nvPicPr>
          <p:cNvPr id="24579" name="Рисунок 4"/>
          <p:cNvPicPr>
            <a:picLocks noChangeAspect="1"/>
          </p:cNvPicPr>
          <p:nvPr/>
        </p:nvPicPr>
        <p:blipFill>
          <a:blip r:embed="rId4"/>
          <a:srcRect/>
          <a:stretch>
            <a:fillRect/>
          </a:stretch>
        </p:blipFill>
        <p:spPr bwMode="auto">
          <a:xfrm>
            <a:off x="5076825" y="2636838"/>
            <a:ext cx="3870325" cy="247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1"/>
          <p:cNvPicPr>
            <a:picLocks noChangeAspect="1"/>
          </p:cNvPicPr>
          <p:nvPr/>
        </p:nvPicPr>
        <p:blipFill>
          <a:blip r:embed="rId3"/>
          <a:srcRect/>
          <a:stretch>
            <a:fillRect/>
          </a:stretch>
        </p:blipFill>
        <p:spPr bwMode="auto">
          <a:xfrm>
            <a:off x="-28575" y="0"/>
            <a:ext cx="9209088" cy="6858000"/>
          </a:xfrm>
          <a:prstGeom prst="rect">
            <a:avLst/>
          </a:prstGeom>
          <a:noFill/>
          <a:ln w="9525">
            <a:noFill/>
            <a:miter lim="800000"/>
            <a:headEnd/>
            <a:tailEnd/>
          </a:ln>
        </p:spPr>
      </p:pic>
      <p:sp>
        <p:nvSpPr>
          <p:cNvPr id="4" name="TextBox 3"/>
          <p:cNvSpPr txBox="1"/>
          <p:nvPr/>
        </p:nvSpPr>
        <p:spPr>
          <a:xfrm>
            <a:off x="323850" y="588963"/>
            <a:ext cx="8280400" cy="5878512"/>
          </a:xfrm>
          <a:prstGeom prst="rect">
            <a:avLst/>
          </a:prstGeom>
          <a:noFill/>
        </p:spPr>
        <p:txBody>
          <a:bodyPr>
            <a:spAutoFit/>
          </a:bodyPr>
          <a:lstStyle/>
          <a:p>
            <a:pPr algn="ctr" fontAlgn="auto">
              <a:spcBef>
                <a:spcPts val="0"/>
              </a:spcBef>
              <a:spcAft>
                <a:spcPts val="0"/>
              </a:spcAft>
              <a:defRPr/>
            </a:pPr>
            <a:r>
              <a:rPr lang="ru-RU" sz="2800" b="1" dirty="0">
                <a:solidFill>
                  <a:schemeClr val="accent2">
                    <a:lumMod val="75000"/>
                  </a:schemeClr>
                </a:solidFill>
                <a:latin typeface="Times New Roman" panose="02020603050405020304" pitchFamily="18" charset="0"/>
                <a:cs typeface="Times New Roman" panose="02020603050405020304" pitchFamily="18" charset="0"/>
              </a:rPr>
              <a:t>Среда. </a:t>
            </a:r>
          </a:p>
          <a:p>
            <a:pPr algn="ctr" fontAlgn="auto">
              <a:spcBef>
                <a:spcPts val="0"/>
              </a:spcBef>
              <a:spcAft>
                <a:spcPts val="0"/>
              </a:spcAft>
              <a:defRPr/>
            </a:pPr>
            <a:r>
              <a:rPr lang="ru-RU" sz="2800" b="1" dirty="0">
                <a:solidFill>
                  <a:schemeClr val="accent2">
                    <a:lumMod val="75000"/>
                  </a:schemeClr>
                </a:solidFill>
                <a:latin typeface="Times New Roman" panose="02020603050405020304" pitchFamily="18" charset="0"/>
                <a:cs typeface="Times New Roman" panose="02020603050405020304" pitchFamily="18" charset="0"/>
              </a:rPr>
              <a:t>Тема: «Ярославский планетарий»</a:t>
            </a:r>
          </a:p>
          <a:p>
            <a:pPr fontAlgn="auto">
              <a:spcBef>
                <a:spcPts val="0"/>
              </a:spcBef>
              <a:spcAft>
                <a:spcPts val="0"/>
              </a:spcAft>
              <a:defRPr/>
            </a:pPr>
            <a:endParaRPr lang="ru-RU" sz="2800" b="1" dirty="0">
              <a:solidFill>
                <a:schemeClr val="accent2">
                  <a:lumMod val="75000"/>
                </a:schemeClr>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ru-RU" sz="2800" b="1" dirty="0">
                <a:latin typeface="Times New Roman" panose="02020603050405020304" pitchFamily="18" charset="0"/>
                <a:cs typeface="Times New Roman" panose="02020603050405020304" pitchFamily="18" charset="0"/>
              </a:rPr>
              <a:t>Беседа: « Звездное небо».</a:t>
            </a:r>
            <a:endParaRPr lang="ru-RU"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ru-RU" sz="2800" b="1" dirty="0">
                <a:latin typeface="Times New Roman" panose="02020603050405020304" pitchFamily="18" charset="0"/>
                <a:cs typeface="Times New Roman" panose="02020603050405020304" pitchFamily="18" charset="0"/>
              </a:rPr>
              <a:t>Цель</a:t>
            </a:r>
            <a:r>
              <a:rPr lang="ru-RU" sz="28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Расширять кругозор, знания детей о космосе, о планете Земля и ее естественном спутнике, звездах. Развивать словарь по данной теме. Познакомить с ярославским планетарием.</a:t>
            </a:r>
          </a:p>
          <a:p>
            <a:pPr fontAlgn="auto">
              <a:spcBef>
                <a:spcPts val="0"/>
              </a:spcBef>
              <a:spcAft>
                <a:spcPts val="0"/>
              </a:spcAft>
              <a:defRPr/>
            </a:pPr>
            <a:r>
              <a:rPr lang="ru-RU" sz="2800" b="1" dirty="0">
                <a:latin typeface="Times New Roman" panose="02020603050405020304" pitchFamily="18" charset="0"/>
                <a:cs typeface="Times New Roman" panose="02020603050405020304" pitchFamily="18" charset="0"/>
              </a:rPr>
              <a:t>Дидактическая игра </a:t>
            </a:r>
          </a:p>
          <a:p>
            <a:pPr fontAlgn="auto">
              <a:spcBef>
                <a:spcPts val="0"/>
              </a:spcBef>
              <a:spcAft>
                <a:spcPts val="0"/>
              </a:spcAft>
              <a:defRPr/>
            </a:pPr>
            <a:r>
              <a:rPr lang="ru-RU" sz="2800" b="1" dirty="0">
                <a:latin typeface="Times New Roman" panose="02020603050405020304" pitchFamily="18" charset="0"/>
                <a:cs typeface="Times New Roman" panose="02020603050405020304" pitchFamily="18" charset="0"/>
              </a:rPr>
              <a:t>«Какой звездочки не стало».</a:t>
            </a:r>
          </a:p>
          <a:p>
            <a:pPr fontAlgn="auto">
              <a:spcBef>
                <a:spcPts val="0"/>
              </a:spcBef>
              <a:spcAft>
                <a:spcPts val="0"/>
              </a:spcAft>
              <a:defRPr/>
            </a:pPr>
            <a:r>
              <a:rPr lang="ru-RU" sz="2800" b="1" dirty="0">
                <a:latin typeface="Times New Roman" panose="02020603050405020304" pitchFamily="18" charset="0"/>
                <a:cs typeface="Times New Roman" panose="02020603050405020304" pitchFamily="18" charset="0"/>
              </a:rPr>
              <a:t>Дидактическая задача:</a:t>
            </a:r>
          </a:p>
          <a:p>
            <a:pPr fontAlgn="auto">
              <a:spcBef>
                <a:spcPts val="0"/>
              </a:spcBef>
              <a:spcAft>
                <a:spcPts val="0"/>
              </a:spcAft>
              <a:defRPr/>
            </a:pPr>
            <a:r>
              <a:rPr lang="ru-RU" sz="28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развивать зрительную память, </a:t>
            </a:r>
          </a:p>
          <a:p>
            <a:pPr fontAlgn="auto">
              <a:spcBef>
                <a:spcPts val="0"/>
              </a:spcBef>
              <a:spcAft>
                <a:spcPts val="0"/>
              </a:spcAft>
              <a:defRPr/>
            </a:pPr>
            <a:r>
              <a:rPr lang="ru-RU" sz="2400" dirty="0">
                <a:latin typeface="Times New Roman" panose="02020603050405020304" pitchFamily="18" charset="0"/>
                <a:cs typeface="Times New Roman" panose="02020603050405020304" pitchFamily="18" charset="0"/>
              </a:rPr>
              <a:t>внимание.</a:t>
            </a:r>
          </a:p>
          <a:p>
            <a:pPr fontAlgn="auto">
              <a:spcBef>
                <a:spcPts val="0"/>
              </a:spcBef>
              <a:spcAft>
                <a:spcPts val="0"/>
              </a:spcAft>
              <a:defRPr/>
            </a:pPr>
            <a:endParaRPr lang="ru-RU" sz="2800" b="1" dirty="0">
              <a:latin typeface="Times New Roman" panose="02020603050405020304" pitchFamily="18" charset="0"/>
              <a:cs typeface="Times New Roman" panose="02020603050405020304" pitchFamily="18" charset="0"/>
            </a:endParaRPr>
          </a:p>
        </p:txBody>
      </p:sp>
      <p:pic>
        <p:nvPicPr>
          <p:cNvPr id="26627" name="Рисунок 2"/>
          <p:cNvPicPr>
            <a:picLocks noChangeAspect="1"/>
          </p:cNvPicPr>
          <p:nvPr/>
        </p:nvPicPr>
        <p:blipFill>
          <a:blip r:embed="rId4"/>
          <a:srcRect/>
          <a:stretch>
            <a:fillRect/>
          </a:stretch>
        </p:blipFill>
        <p:spPr bwMode="auto">
          <a:xfrm>
            <a:off x="5149850" y="3644900"/>
            <a:ext cx="3454400" cy="259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1091</Words>
  <Application>Microsoft Office PowerPoint</Application>
  <PresentationFormat>Экран (4:3)</PresentationFormat>
  <Paragraphs>270</Paragraphs>
  <Slides>22</Slides>
  <Notes>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Calibri</vt:lpstr>
      <vt:lpstr>Monotype Corsiva</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Натусик</dc:creator>
  <cp:lastModifiedBy>Андрей</cp:lastModifiedBy>
  <cp:revision>37</cp:revision>
  <dcterms:created xsi:type="dcterms:W3CDTF">2017-03-12T11:20:57Z</dcterms:created>
  <dcterms:modified xsi:type="dcterms:W3CDTF">2022-02-19T13:32:41Z</dcterms:modified>
</cp:coreProperties>
</file>