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15.03.2017</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15.03.2017</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15.03.2017</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15.03.2017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6600" dirty="0" smtClean="0">
                <a:solidFill>
                  <a:srgbClr val="FFFF00"/>
                </a:solidFill>
                <a:latin typeface="Times New Roman" pitchFamily="18" charset="0"/>
                <a:cs typeface="Times New Roman" pitchFamily="18" charset="0"/>
              </a:rPr>
              <a:t>Золотое кольцо России</a:t>
            </a:r>
            <a:endParaRPr lang="ru-RU" sz="66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04664"/>
            <a:ext cx="8229600" cy="5691336"/>
          </a:xfrm>
        </p:spPr>
        <p:txBody>
          <a:bodyPr>
            <a:normAutofit/>
          </a:bodyPr>
          <a:lstStyle/>
          <a:p>
            <a:pPr algn="ctr">
              <a:buNone/>
            </a:pPr>
            <a:r>
              <a:rPr lang="ru-RU" altLang="ru-RU" sz="2400" dirty="0" smtClean="0">
                <a:latin typeface="Times New Roman" pitchFamily="18" charset="0"/>
                <a:cs typeface="Times New Roman" pitchFamily="18" charset="0"/>
              </a:rPr>
              <a:t>Он стоит на реке Волге. Название города, возможно, произошло от слова «угол». Река в этом месте изгибается, течёт «углом». В Угличе много памятников старины. </a:t>
            </a:r>
            <a:endParaRPr lang="ru-RU" altLang="ru-RU" sz="2400" dirty="0">
              <a:latin typeface="Times New Roman" pitchFamily="18" charset="0"/>
              <a:cs typeface="Times New Roman" pitchFamily="18" charset="0"/>
            </a:endParaRPr>
          </a:p>
        </p:txBody>
      </p:sp>
      <p:pic>
        <p:nvPicPr>
          <p:cNvPr id="4" name="Picture 12"/>
          <p:cNvPicPr>
            <a:picLocks noChangeAspect="1" noChangeArrowheads="1"/>
          </p:cNvPicPr>
          <p:nvPr/>
        </p:nvPicPr>
        <p:blipFill>
          <a:blip r:embed="rId2" cstate="print"/>
          <a:srcRect/>
          <a:stretch>
            <a:fillRect/>
          </a:stretch>
        </p:blipFill>
        <p:spPr bwMode="auto">
          <a:xfrm>
            <a:off x="467544" y="1700808"/>
            <a:ext cx="2559050" cy="1914525"/>
          </a:xfrm>
          <a:prstGeom prst="rect">
            <a:avLst/>
          </a:prstGeom>
          <a:noFill/>
          <a:ln w="9525">
            <a:noFill/>
            <a:miter lim="800000"/>
            <a:headEnd/>
            <a:tailEnd/>
          </a:ln>
          <a:effectLst/>
        </p:spPr>
      </p:pic>
      <p:sp>
        <p:nvSpPr>
          <p:cNvPr id="5" name="Прямоугольник 3"/>
          <p:cNvSpPr>
            <a:spLocks noChangeArrowheads="1"/>
          </p:cNvSpPr>
          <p:nvPr/>
        </p:nvSpPr>
        <p:spPr bwMode="auto">
          <a:xfrm>
            <a:off x="323528" y="3717032"/>
            <a:ext cx="2720975" cy="1385887"/>
          </a:xfrm>
          <a:prstGeom prst="rect">
            <a:avLst/>
          </a:prstGeom>
          <a:noFill/>
          <a:ln w="9525">
            <a:noFill/>
            <a:miter lim="800000"/>
            <a:headEnd/>
            <a:tailEnd/>
          </a:ln>
        </p:spPr>
        <p:txBody>
          <a:bodyPr>
            <a:spAutoFit/>
          </a:bodyPr>
          <a:lstStyle/>
          <a:p>
            <a:pPr algn="ctr"/>
            <a:r>
              <a:rPr lang="ru-RU" altLang="ru-RU" sz="1400" dirty="0">
                <a:latin typeface="Times New Roman" pitchFamily="18" charset="0"/>
                <a:cs typeface="Times New Roman" pitchFamily="18" charset="0"/>
              </a:rPr>
              <a:t>Церковь царевича </a:t>
            </a:r>
            <a:r>
              <a:rPr lang="ru-RU" altLang="ru-RU" sz="1400" dirty="0" err="1">
                <a:latin typeface="Times New Roman" pitchFamily="18" charset="0"/>
                <a:cs typeface="Times New Roman" pitchFamily="18" charset="0"/>
              </a:rPr>
              <a:t>Димитрия</a:t>
            </a:r>
            <a:r>
              <a:rPr lang="ru-RU" altLang="ru-RU" sz="1400" dirty="0">
                <a:latin typeface="Times New Roman" pitchFamily="18" charset="0"/>
                <a:cs typeface="Times New Roman" pitchFamily="18" charset="0"/>
              </a:rPr>
              <a:t> «на крови» - самый известный храм Углича, воздвигнута на месте трагической гибели малолетнего сына Ивана Грозного царевича </a:t>
            </a:r>
            <a:r>
              <a:rPr lang="ru-RU" altLang="ru-RU" sz="1400" dirty="0" err="1">
                <a:latin typeface="Times New Roman" pitchFamily="18" charset="0"/>
                <a:cs typeface="Times New Roman" pitchFamily="18" charset="0"/>
              </a:rPr>
              <a:t>Димитрия</a:t>
            </a:r>
            <a:r>
              <a:rPr lang="ru-RU" altLang="ru-RU" sz="1400" dirty="0">
                <a:latin typeface="Times New Roman" pitchFamily="18" charset="0"/>
                <a:cs typeface="Times New Roman" pitchFamily="18" charset="0"/>
              </a:rPr>
              <a:t>.</a:t>
            </a:r>
          </a:p>
        </p:txBody>
      </p:sp>
      <p:pic>
        <p:nvPicPr>
          <p:cNvPr id="6" name="Picture 13"/>
          <p:cNvPicPr>
            <a:picLocks noChangeAspect="1" noChangeArrowheads="1"/>
          </p:cNvPicPr>
          <p:nvPr/>
        </p:nvPicPr>
        <p:blipFill>
          <a:blip r:embed="rId3" cstate="print"/>
          <a:srcRect/>
          <a:stretch>
            <a:fillRect/>
          </a:stretch>
        </p:blipFill>
        <p:spPr bwMode="auto">
          <a:xfrm>
            <a:off x="3275857" y="2276872"/>
            <a:ext cx="2736304" cy="2017713"/>
          </a:xfrm>
          <a:prstGeom prst="rect">
            <a:avLst/>
          </a:prstGeom>
          <a:noFill/>
          <a:ln w="9525">
            <a:noFill/>
            <a:miter lim="800000"/>
            <a:headEnd/>
            <a:tailEnd/>
          </a:ln>
          <a:effectLst/>
        </p:spPr>
      </p:pic>
      <p:sp>
        <p:nvSpPr>
          <p:cNvPr id="7" name="TextBox 4"/>
          <p:cNvSpPr txBox="1">
            <a:spLocks noChangeArrowheads="1"/>
          </p:cNvSpPr>
          <p:nvPr/>
        </p:nvSpPr>
        <p:spPr bwMode="auto">
          <a:xfrm>
            <a:off x="3131840" y="4365104"/>
            <a:ext cx="2880320" cy="307777"/>
          </a:xfrm>
          <a:prstGeom prst="rect">
            <a:avLst/>
          </a:prstGeom>
          <a:noFill/>
          <a:ln w="9525">
            <a:noFill/>
            <a:miter lim="800000"/>
            <a:headEnd/>
            <a:tailEnd/>
          </a:ln>
        </p:spPr>
        <p:txBody>
          <a:bodyPr wrap="square">
            <a:spAutoFit/>
          </a:bodyPr>
          <a:lstStyle/>
          <a:p>
            <a:pPr algn="ctr"/>
            <a:r>
              <a:rPr lang="ru-RU" altLang="ru-RU" sz="1400" dirty="0">
                <a:latin typeface="Times New Roman" pitchFamily="18" charset="0"/>
                <a:cs typeface="Times New Roman" pitchFamily="18" charset="0"/>
              </a:rPr>
              <a:t>Воскресенский монастырь.</a:t>
            </a:r>
          </a:p>
        </p:txBody>
      </p:sp>
      <p:pic>
        <p:nvPicPr>
          <p:cNvPr id="8" name="Picture 14"/>
          <p:cNvPicPr>
            <a:picLocks noChangeAspect="1" noChangeArrowheads="1"/>
          </p:cNvPicPr>
          <p:nvPr/>
        </p:nvPicPr>
        <p:blipFill>
          <a:blip r:embed="rId4" cstate="print"/>
          <a:srcRect/>
          <a:stretch>
            <a:fillRect/>
          </a:stretch>
        </p:blipFill>
        <p:spPr bwMode="auto">
          <a:xfrm>
            <a:off x="6300192" y="3429000"/>
            <a:ext cx="2379662" cy="1785938"/>
          </a:xfrm>
          <a:prstGeom prst="rect">
            <a:avLst/>
          </a:prstGeom>
          <a:noFill/>
          <a:ln w="9525">
            <a:noFill/>
            <a:miter lim="800000"/>
            <a:headEnd/>
            <a:tailEnd/>
          </a:ln>
          <a:effectLst/>
        </p:spPr>
      </p:pic>
      <p:sp>
        <p:nvSpPr>
          <p:cNvPr id="9" name="TextBox 5"/>
          <p:cNvSpPr txBox="1">
            <a:spLocks noChangeArrowheads="1"/>
          </p:cNvSpPr>
          <p:nvPr/>
        </p:nvSpPr>
        <p:spPr bwMode="auto">
          <a:xfrm>
            <a:off x="6012160" y="5301208"/>
            <a:ext cx="2908300" cy="307777"/>
          </a:xfrm>
          <a:prstGeom prst="rect">
            <a:avLst/>
          </a:prstGeom>
          <a:noFill/>
          <a:ln w="9525">
            <a:noFill/>
            <a:miter lim="800000"/>
            <a:headEnd/>
            <a:tailEnd/>
          </a:ln>
        </p:spPr>
        <p:txBody>
          <a:bodyPr>
            <a:spAutoFit/>
          </a:bodyPr>
          <a:lstStyle/>
          <a:p>
            <a:pPr algn="ctr"/>
            <a:r>
              <a:rPr lang="ru-RU" altLang="ru-RU" sz="1400" dirty="0">
                <a:latin typeface="Times New Roman" pitchFamily="18" charset="0"/>
                <a:cs typeface="Times New Roman" pitchFamily="18" charset="0"/>
              </a:rPr>
              <a:t> </a:t>
            </a:r>
            <a:r>
              <a:rPr lang="ru-RU" altLang="ru-RU" sz="1400" dirty="0" err="1">
                <a:latin typeface="Times New Roman" pitchFamily="18" charset="0"/>
                <a:cs typeface="Times New Roman" pitchFamily="18" charset="0"/>
              </a:rPr>
              <a:t>Спасо-Преображенский</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Собор.</a:t>
            </a:r>
            <a:endParaRPr lang="ru-RU" alt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lgn="ctr">
              <a:buNone/>
            </a:pPr>
            <a:r>
              <a:rPr lang="ru-RU" altLang="ru-RU" sz="2400" dirty="0" smtClean="0">
                <a:latin typeface="Times New Roman" pitchFamily="18" charset="0"/>
                <a:cs typeface="Times New Roman" pitchFamily="18" charset="0"/>
              </a:rPr>
              <a:t>Медведь олицетворяет силу, хитрость, мужество, силу, свирепость при отражении агрессии. Также медведь является почитаемым животным среди славян. Геральдический щит увенчан изображением шапки Мономаха. Это изображение разрешалось на гербах исторических городов, бывших местом пребывания царствующих великих князей.</a:t>
            </a:r>
          </a:p>
          <a:p>
            <a:pPr algn="ctr">
              <a:buNone/>
            </a:pPr>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pPr algn="ctr"/>
            <a:r>
              <a:rPr lang="ru-RU" sz="4800" dirty="0" smtClean="0">
                <a:solidFill>
                  <a:srgbClr val="FFFF00"/>
                </a:solidFill>
                <a:latin typeface="Times New Roman" pitchFamily="18" charset="0"/>
                <a:cs typeface="Times New Roman" pitchFamily="18" charset="0"/>
              </a:rPr>
              <a:t>Ярославль</a:t>
            </a:r>
            <a:endParaRPr lang="ru-RU" sz="4800" dirty="0">
              <a:solidFill>
                <a:srgbClr val="FFFF00"/>
              </a:solidFill>
              <a:latin typeface="Times New Roman" pitchFamily="18" charset="0"/>
              <a:cs typeface="Times New Roman" pitchFamily="18" charset="0"/>
            </a:endParaRPr>
          </a:p>
        </p:txBody>
      </p:sp>
      <p:pic>
        <p:nvPicPr>
          <p:cNvPr id="4" name="Picture 10"/>
          <p:cNvPicPr>
            <a:picLocks noChangeAspect="1" noChangeArrowheads="1"/>
          </p:cNvPicPr>
          <p:nvPr/>
        </p:nvPicPr>
        <p:blipFill>
          <a:blip r:embed="rId2" cstate="print"/>
          <a:srcRect/>
          <a:stretch>
            <a:fillRect/>
          </a:stretch>
        </p:blipFill>
        <p:spPr bwMode="auto">
          <a:xfrm>
            <a:off x="3923928" y="4221088"/>
            <a:ext cx="1366838" cy="201622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476672"/>
            <a:ext cx="8229600" cy="5619328"/>
          </a:xfrm>
        </p:spPr>
        <p:txBody>
          <a:bodyPr>
            <a:normAutofit/>
          </a:bodyPr>
          <a:lstStyle/>
          <a:p>
            <a:pPr algn="ctr">
              <a:buNone/>
            </a:pPr>
            <a:r>
              <a:rPr lang="ru-RU" altLang="ru-RU" sz="2400" dirty="0" smtClean="0">
                <a:latin typeface="Times New Roman" pitchFamily="18" charset="0"/>
                <a:cs typeface="Times New Roman" pitchFamily="18" charset="0"/>
              </a:rPr>
              <a:t>Ярославль</a:t>
            </a:r>
            <a:r>
              <a:rPr lang="ru-RU" altLang="ru-RU" sz="2400" b="1" dirty="0" smtClean="0">
                <a:solidFill>
                  <a:srgbClr val="FF0000"/>
                </a:solidFill>
                <a:latin typeface="Times New Roman" pitchFamily="18" charset="0"/>
                <a:cs typeface="Times New Roman" pitchFamily="18" charset="0"/>
              </a:rPr>
              <a:t> </a:t>
            </a:r>
            <a:r>
              <a:rPr lang="ru-RU" altLang="ru-RU" sz="2400" dirty="0" smtClean="0">
                <a:latin typeface="Times New Roman" pitchFamily="18" charset="0"/>
                <a:cs typeface="Times New Roman" pitchFamily="18" charset="0"/>
              </a:rPr>
              <a:t>— самый крупный город Золотого кольца. Он был основан князем Ярославом Мудрым, имя которого и носит. Город тоже стоит на Волге. Вдоль реки можно прогуляться по очень красивой набережной. В центре города мы увидим памятник Фёдору Григорьевичу Волкову. Этот замечательный человек создал в Ярославле первый в России общедоступный театр. Вот почему Ярославль называют родиной русского театра. </a:t>
            </a:r>
            <a:endParaRPr lang="ru-RU" altLang="ru-RU" sz="2400" dirty="0">
              <a:latin typeface="Times New Roman" pitchFamily="18" charset="0"/>
              <a:cs typeface="Times New Roman" pitchFamily="18" charset="0"/>
            </a:endParaRPr>
          </a:p>
        </p:txBody>
      </p:sp>
      <p:pic>
        <p:nvPicPr>
          <p:cNvPr id="4" name="Picture 11"/>
          <p:cNvPicPr>
            <a:picLocks noChangeAspect="1" noChangeArrowheads="1"/>
          </p:cNvPicPr>
          <p:nvPr/>
        </p:nvPicPr>
        <p:blipFill>
          <a:blip r:embed="rId2" cstate="print"/>
          <a:srcRect/>
          <a:stretch>
            <a:fillRect/>
          </a:stretch>
        </p:blipFill>
        <p:spPr bwMode="auto">
          <a:xfrm>
            <a:off x="1979712" y="3573016"/>
            <a:ext cx="5256584" cy="259228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763344"/>
          </a:xfrm>
        </p:spPr>
        <p:txBody>
          <a:bodyPr>
            <a:normAutofit/>
          </a:bodyPr>
          <a:lstStyle/>
          <a:p>
            <a:pPr algn="ctr">
              <a:buNone/>
            </a:pPr>
            <a:r>
              <a:rPr lang="ru-RU" altLang="ru-RU" sz="2400" dirty="0" smtClean="0">
                <a:latin typeface="Times New Roman" pitchFamily="18" charset="0"/>
                <a:cs typeface="Times New Roman" pitchFamily="18" charset="0"/>
              </a:rPr>
              <a:t>Памятник «Символ России - легенда Ярославля».  Во всём мире медведь часто воспринимается как символ России, а в Ярославле с медведем связана легенда - именно медведь вышел навстречу князю Ярославу Мудрому при основании города. </a:t>
            </a:r>
            <a:endParaRPr lang="ru-RU" altLang="ru-RU" sz="2400" dirty="0">
              <a:latin typeface="Times New Roman" pitchFamily="18" charset="0"/>
              <a:cs typeface="Times New Roman" pitchFamily="18" charset="0"/>
            </a:endParaRPr>
          </a:p>
        </p:txBody>
      </p:sp>
      <p:pic>
        <p:nvPicPr>
          <p:cNvPr id="4" name="Picture 12"/>
          <p:cNvPicPr>
            <a:picLocks noChangeAspect="1" noChangeArrowheads="1"/>
          </p:cNvPicPr>
          <p:nvPr/>
        </p:nvPicPr>
        <p:blipFill>
          <a:blip r:embed="rId2" cstate="print"/>
          <a:srcRect/>
          <a:stretch>
            <a:fillRect/>
          </a:stretch>
        </p:blipFill>
        <p:spPr bwMode="auto">
          <a:xfrm>
            <a:off x="971600" y="2564904"/>
            <a:ext cx="3384376" cy="3312368"/>
          </a:xfrm>
          <a:prstGeom prst="rect">
            <a:avLst/>
          </a:prstGeom>
          <a:noFill/>
          <a:ln w="9525">
            <a:noFill/>
            <a:miter lim="800000"/>
            <a:headEnd/>
            <a:tailEnd/>
          </a:ln>
          <a:effectLst/>
        </p:spPr>
      </p:pic>
      <p:pic>
        <p:nvPicPr>
          <p:cNvPr id="5" name="Picture 13"/>
          <p:cNvPicPr>
            <a:picLocks noChangeAspect="1" noChangeArrowheads="1"/>
          </p:cNvPicPr>
          <p:nvPr/>
        </p:nvPicPr>
        <p:blipFill>
          <a:blip r:embed="rId3" cstate="print"/>
          <a:srcRect/>
          <a:stretch>
            <a:fillRect/>
          </a:stretch>
        </p:blipFill>
        <p:spPr bwMode="auto">
          <a:xfrm>
            <a:off x="4860032" y="2564904"/>
            <a:ext cx="3312368" cy="3240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4800" dirty="0" smtClean="0">
                <a:solidFill>
                  <a:srgbClr val="FFFF00"/>
                </a:solidFill>
                <a:latin typeface="Times New Roman" pitchFamily="18" charset="0"/>
                <a:cs typeface="Times New Roman" pitchFamily="18" charset="0"/>
              </a:rPr>
              <a:t>Кострома</a:t>
            </a:r>
            <a:endParaRPr lang="ru-RU" sz="4800" dirty="0">
              <a:solidFill>
                <a:srgbClr val="FFFF00"/>
              </a:solidFill>
              <a:latin typeface="Times New Roman" pitchFamily="18" charset="0"/>
              <a:cs typeface="Times New Roman" pitchFamily="18" charset="0"/>
            </a:endParaRPr>
          </a:p>
        </p:txBody>
      </p:sp>
      <p:sp>
        <p:nvSpPr>
          <p:cNvPr id="4" name="Прямоугольник 2"/>
          <p:cNvSpPr>
            <a:spLocks noGrp="1" noChangeArrowheads="1"/>
          </p:cNvSpPr>
          <p:nvPr>
            <p:ph idx="1"/>
          </p:nvPr>
        </p:nvSpPr>
        <p:spPr bwMode="auto">
          <a:xfrm>
            <a:off x="395536" y="2276872"/>
            <a:ext cx="5770984" cy="2308324"/>
          </a:xfrm>
          <a:prstGeom prst="rect">
            <a:avLst/>
          </a:prstGeom>
          <a:noFill/>
          <a:ln w="9525">
            <a:noFill/>
            <a:miter lim="800000"/>
            <a:headEnd/>
            <a:tailEnd/>
          </a:ln>
        </p:spPr>
        <p:txBody>
          <a:bodyPr wrap="square">
            <a:spAutoFit/>
          </a:bodyPr>
          <a:lstStyle/>
          <a:p>
            <a:pPr algn="ctr">
              <a:buNone/>
            </a:pPr>
            <a:r>
              <a:rPr lang="ru-RU" altLang="ru-RU" sz="2400" dirty="0">
                <a:latin typeface="Times New Roman" pitchFamily="18" charset="0"/>
                <a:cs typeface="Times New Roman" pitchFamily="18" charset="0"/>
              </a:rPr>
              <a:t>В лазоревом поле плывущая по волнам золотая галера с убранными серебряными парусами и десятью золотыми гребцами; на мачте - Императорский штандарт с гербом России.</a:t>
            </a:r>
          </a:p>
        </p:txBody>
      </p:sp>
      <p:pic>
        <p:nvPicPr>
          <p:cNvPr id="5" name="Picture 7"/>
          <p:cNvPicPr>
            <a:picLocks noChangeAspect="1" noChangeArrowheads="1"/>
          </p:cNvPicPr>
          <p:nvPr/>
        </p:nvPicPr>
        <p:blipFill>
          <a:blip r:embed="rId2" cstate="print"/>
          <a:srcRect/>
          <a:stretch>
            <a:fillRect/>
          </a:stretch>
        </p:blipFill>
        <p:spPr bwMode="auto">
          <a:xfrm>
            <a:off x="6660232" y="2420888"/>
            <a:ext cx="1576387" cy="199231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04664"/>
            <a:ext cx="8229600" cy="5691336"/>
          </a:xfrm>
        </p:spPr>
        <p:txBody>
          <a:bodyPr>
            <a:normAutofit/>
          </a:bodyPr>
          <a:lstStyle/>
          <a:p>
            <a:pPr algn="ctr">
              <a:buNone/>
            </a:pPr>
            <a:r>
              <a:rPr lang="ru-RU" altLang="ru-RU" sz="2000" dirty="0" smtClean="0">
                <a:latin typeface="Times New Roman" pitchFamily="18" charset="0"/>
                <a:cs typeface="Times New Roman" pitchFamily="18" charset="0"/>
              </a:rPr>
              <a:t>Если посмотреть на план города, можно заметить, что улицы здесь расположены в виде веера. Есть легенда, которая это объясняет. Когда императрица Екатерина Вторая приказала перестроить город, её спросили, какой она хочет видеть Кострому. В этот момент императрица развернула веер. Вот город и сделали таким необычным. В той части города, где улицы сходятся, расположены старинные Торговые ряды. Торгуют в них уже несколько веков. Каждому товару отводилось своё место. Об этом говорят названия — Большие и Малые мучные ряды, Масляные ряды, Пряничные ряды...</a:t>
            </a:r>
          </a:p>
          <a:p>
            <a:pPr>
              <a:buNone/>
            </a:pPr>
            <a:endParaRPr lang="ru-RU" dirty="0"/>
          </a:p>
        </p:txBody>
      </p:sp>
      <p:pic>
        <p:nvPicPr>
          <p:cNvPr id="4" name="Picture 8"/>
          <p:cNvPicPr>
            <a:picLocks noChangeAspect="1" noChangeArrowheads="1"/>
          </p:cNvPicPr>
          <p:nvPr/>
        </p:nvPicPr>
        <p:blipFill>
          <a:blip r:embed="rId2" cstate="print"/>
          <a:srcRect/>
          <a:stretch>
            <a:fillRect/>
          </a:stretch>
        </p:blipFill>
        <p:spPr bwMode="auto">
          <a:xfrm>
            <a:off x="395536" y="3645024"/>
            <a:ext cx="3871913" cy="2143125"/>
          </a:xfrm>
          <a:prstGeom prst="rect">
            <a:avLst/>
          </a:prstGeom>
          <a:noFill/>
          <a:ln w="9525">
            <a:noFill/>
            <a:miter lim="800000"/>
            <a:headEnd/>
            <a:tailEnd/>
          </a:ln>
          <a:effectLst/>
        </p:spPr>
      </p:pic>
      <p:pic>
        <p:nvPicPr>
          <p:cNvPr id="5" name="Picture 9"/>
          <p:cNvPicPr>
            <a:picLocks noChangeAspect="1" noChangeArrowheads="1"/>
          </p:cNvPicPr>
          <p:nvPr/>
        </p:nvPicPr>
        <p:blipFill>
          <a:blip r:embed="rId3" cstate="print"/>
          <a:srcRect/>
          <a:stretch>
            <a:fillRect/>
          </a:stretch>
        </p:blipFill>
        <p:spPr bwMode="auto">
          <a:xfrm>
            <a:off x="4572000" y="3429000"/>
            <a:ext cx="3951287" cy="257207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2204864"/>
            <a:ext cx="5626968" cy="2808312"/>
          </a:xfrm>
        </p:spPr>
        <p:txBody>
          <a:bodyPr/>
          <a:lstStyle/>
          <a:p>
            <a:pPr algn="ctr">
              <a:buNone/>
            </a:pPr>
            <a:r>
              <a:rPr lang="ru-RU" altLang="ru-RU" sz="2400" dirty="0" smtClean="0">
                <a:latin typeface="Times New Roman" pitchFamily="18" charset="0"/>
                <a:cs typeface="Times New Roman" pitchFamily="18" charset="0"/>
              </a:rPr>
              <a:t>В первой части щита часть герба Костромского: корма галерная с тремя фонарями и с опущенными лестницами, в голубом поле. Во второй части щита - в серебряном поле река с выходящим из нее плёсом, означающее имя сего города.</a:t>
            </a:r>
          </a:p>
          <a:p>
            <a:pPr>
              <a:buNone/>
            </a:pPr>
            <a:endParaRPr lang="ru-RU" dirty="0"/>
          </a:p>
        </p:txBody>
      </p:sp>
      <p:sp>
        <p:nvSpPr>
          <p:cNvPr id="3" name="Заголовок 2"/>
          <p:cNvSpPr>
            <a:spLocks noGrp="1"/>
          </p:cNvSpPr>
          <p:nvPr>
            <p:ph type="title"/>
          </p:nvPr>
        </p:nvSpPr>
        <p:spPr/>
        <p:txBody>
          <a:bodyPr>
            <a:normAutofit/>
          </a:bodyPr>
          <a:lstStyle/>
          <a:p>
            <a:pPr algn="ctr"/>
            <a:r>
              <a:rPr lang="ru-RU" sz="4800" dirty="0" smtClean="0">
                <a:solidFill>
                  <a:srgbClr val="FFFF00"/>
                </a:solidFill>
                <a:latin typeface="Times New Roman" pitchFamily="18" charset="0"/>
                <a:cs typeface="Times New Roman" pitchFamily="18" charset="0"/>
              </a:rPr>
              <a:t>Плёс</a:t>
            </a:r>
            <a:endParaRPr lang="ru-RU" sz="4800" dirty="0">
              <a:solidFill>
                <a:srgbClr val="FFFF00"/>
              </a:solidFill>
              <a:latin typeface="Times New Roman" pitchFamily="18" charset="0"/>
              <a:cs typeface="Times New Roman" pitchFamily="18" charset="0"/>
            </a:endParaRPr>
          </a:p>
        </p:txBody>
      </p:sp>
      <p:pic>
        <p:nvPicPr>
          <p:cNvPr id="4" name="Picture 6"/>
          <p:cNvPicPr>
            <a:picLocks noChangeAspect="1" noChangeArrowheads="1"/>
          </p:cNvPicPr>
          <p:nvPr/>
        </p:nvPicPr>
        <p:blipFill>
          <a:blip r:embed="rId2" cstate="print"/>
          <a:srcRect/>
          <a:stretch>
            <a:fillRect/>
          </a:stretch>
        </p:blipFill>
        <p:spPr bwMode="auto">
          <a:xfrm>
            <a:off x="6804248" y="2636912"/>
            <a:ext cx="1333500" cy="164623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76672"/>
            <a:ext cx="8229600" cy="5904656"/>
          </a:xfrm>
        </p:spPr>
        <p:txBody>
          <a:bodyPr/>
          <a:lstStyle/>
          <a:p>
            <a:pPr algn="ctr">
              <a:buNone/>
            </a:pPr>
            <a:r>
              <a:rPr lang="ru-RU" altLang="ru-RU" sz="2400" dirty="0" smtClean="0">
                <a:latin typeface="Times New Roman" pitchFamily="18" charset="0"/>
                <a:cs typeface="Times New Roman" pitchFamily="18" charset="0"/>
              </a:rPr>
              <a:t>Своё название он получил от речного плёса, то есть широкой части реки между двумя изгибами. Плёс — это город художников. Мы обязательно увидим их здесь за работой. Их привлекает необыкновенная красота города и его окрестностей. Художники приезжали сюда и в прошлом. Особенно любил Плёс русский художник Исаак Ильич Левитан (1860-1900). Сейчас в городе открыт музей И.И.Левитана.</a:t>
            </a:r>
          </a:p>
          <a:p>
            <a:pPr>
              <a:buNone/>
            </a:pPr>
            <a:endParaRPr lang="ru-RU" dirty="0"/>
          </a:p>
        </p:txBody>
      </p:sp>
      <p:pic>
        <p:nvPicPr>
          <p:cNvPr id="4" name="Picture 7"/>
          <p:cNvPicPr>
            <a:picLocks noChangeAspect="1" noChangeArrowheads="1"/>
          </p:cNvPicPr>
          <p:nvPr/>
        </p:nvPicPr>
        <p:blipFill>
          <a:blip r:embed="rId2" cstate="print"/>
          <a:srcRect/>
          <a:stretch>
            <a:fillRect/>
          </a:stretch>
        </p:blipFill>
        <p:spPr bwMode="auto">
          <a:xfrm>
            <a:off x="2483768" y="3573016"/>
            <a:ext cx="4267200" cy="26849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ctr">
              <a:buNone/>
            </a:pPr>
            <a:r>
              <a:rPr lang="ru-RU" altLang="ru-RU" sz="2400" dirty="0" smtClean="0">
                <a:latin typeface="Times New Roman" pitchFamily="18" charset="0"/>
                <a:cs typeface="Times New Roman" pitchFamily="18" charset="0"/>
              </a:rPr>
              <a:t>Обернувшийся сокол с раскинутыми крыльями. На голове сокола - золотая княжеская корона. Издавна сокол считается символом свободы, храбрости, ума, а также красоты и благородства. </a:t>
            </a:r>
          </a:p>
          <a:p>
            <a:pPr>
              <a:buNone/>
            </a:pPr>
            <a:endParaRPr lang="ru-RU" dirty="0"/>
          </a:p>
        </p:txBody>
      </p:sp>
      <p:sp>
        <p:nvSpPr>
          <p:cNvPr id="3" name="Заголовок 2"/>
          <p:cNvSpPr>
            <a:spLocks noGrp="1"/>
          </p:cNvSpPr>
          <p:nvPr>
            <p:ph type="title"/>
          </p:nvPr>
        </p:nvSpPr>
        <p:spPr/>
        <p:txBody>
          <a:bodyPr>
            <a:normAutofit/>
          </a:bodyPr>
          <a:lstStyle/>
          <a:p>
            <a:pPr algn="ctr"/>
            <a:r>
              <a:rPr lang="ru-RU" sz="4800" dirty="0" smtClean="0">
                <a:solidFill>
                  <a:srgbClr val="FFFF00"/>
                </a:solidFill>
                <a:latin typeface="Times New Roman" pitchFamily="18" charset="0"/>
                <a:cs typeface="Times New Roman" pitchFamily="18" charset="0"/>
              </a:rPr>
              <a:t>Суздаль</a:t>
            </a:r>
            <a:endParaRPr lang="ru-RU" sz="4800" dirty="0">
              <a:solidFill>
                <a:srgbClr val="FFFF00"/>
              </a:solidFill>
              <a:latin typeface="Times New Roman" pitchFamily="18" charset="0"/>
              <a:cs typeface="Times New Roman" pitchFamily="18" charset="0"/>
            </a:endParaRPr>
          </a:p>
        </p:txBody>
      </p:sp>
      <p:pic>
        <p:nvPicPr>
          <p:cNvPr id="4" name="Picture 9"/>
          <p:cNvPicPr>
            <a:picLocks noChangeAspect="1" noChangeArrowheads="1"/>
          </p:cNvPicPr>
          <p:nvPr/>
        </p:nvPicPr>
        <p:blipFill>
          <a:blip r:embed="rId2" cstate="print"/>
          <a:srcRect/>
          <a:stretch>
            <a:fillRect/>
          </a:stretch>
        </p:blipFill>
        <p:spPr bwMode="auto">
          <a:xfrm>
            <a:off x="4067944" y="3429000"/>
            <a:ext cx="1038225" cy="1319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04664"/>
            <a:ext cx="4906888" cy="1800200"/>
          </a:xfrm>
        </p:spPr>
        <p:txBody>
          <a:bodyPr>
            <a:noAutofit/>
          </a:bodyPr>
          <a:lstStyle/>
          <a:p>
            <a:pPr algn="ctr">
              <a:buNone/>
            </a:pPr>
            <a:r>
              <a:rPr lang="ru-RU" altLang="ru-RU" sz="2000" dirty="0" smtClean="0">
                <a:latin typeface="Times New Roman" pitchFamily="18" charset="0"/>
                <a:cs typeface="Times New Roman" pitchFamily="18" charset="0"/>
              </a:rPr>
              <a:t>Всемирно известный город-музей. Здесь 33 церкви, 5 монастырей, 17 часовен. Удивительно чувствуешь себя на улицах Суздаля — как будто перенёсся в далёкое прошлое.</a:t>
            </a:r>
            <a:endParaRPr lang="ru-RU" sz="2000" dirty="0">
              <a:latin typeface="Times New Roman" pitchFamily="18" charset="0"/>
              <a:cs typeface="Times New Roman" pitchFamily="18" charset="0"/>
            </a:endParaRPr>
          </a:p>
        </p:txBody>
      </p:sp>
      <p:pic>
        <p:nvPicPr>
          <p:cNvPr id="4" name="Picture 10"/>
          <p:cNvPicPr>
            <a:picLocks noChangeAspect="1" noChangeArrowheads="1"/>
          </p:cNvPicPr>
          <p:nvPr/>
        </p:nvPicPr>
        <p:blipFill>
          <a:blip r:embed="rId2" cstate="print"/>
          <a:srcRect/>
          <a:stretch>
            <a:fillRect/>
          </a:stretch>
        </p:blipFill>
        <p:spPr bwMode="auto">
          <a:xfrm>
            <a:off x="1187624" y="2204864"/>
            <a:ext cx="3672408" cy="1800200"/>
          </a:xfrm>
          <a:prstGeom prst="rect">
            <a:avLst/>
          </a:prstGeom>
          <a:noFill/>
          <a:ln w="9525">
            <a:noFill/>
            <a:miter lim="800000"/>
            <a:headEnd/>
            <a:tailEnd/>
          </a:ln>
          <a:effectLst/>
        </p:spPr>
      </p:pic>
      <p:pic>
        <p:nvPicPr>
          <p:cNvPr id="5" name="Picture 12"/>
          <p:cNvPicPr>
            <a:picLocks noChangeAspect="1" noChangeArrowheads="1"/>
          </p:cNvPicPr>
          <p:nvPr/>
        </p:nvPicPr>
        <p:blipFill>
          <a:blip r:embed="rId3" cstate="print"/>
          <a:srcRect/>
          <a:stretch>
            <a:fillRect/>
          </a:stretch>
        </p:blipFill>
        <p:spPr bwMode="auto">
          <a:xfrm>
            <a:off x="5436096" y="476672"/>
            <a:ext cx="3307209" cy="1800199"/>
          </a:xfrm>
          <a:prstGeom prst="rect">
            <a:avLst/>
          </a:prstGeom>
          <a:noFill/>
          <a:ln w="9525">
            <a:noFill/>
            <a:miter lim="800000"/>
            <a:headEnd/>
            <a:tailEnd/>
          </a:ln>
          <a:effectLst/>
        </p:spPr>
      </p:pic>
      <p:sp>
        <p:nvSpPr>
          <p:cNvPr id="6" name="Прямоугольник 3"/>
          <p:cNvSpPr>
            <a:spLocks noChangeArrowheads="1"/>
          </p:cNvSpPr>
          <p:nvPr/>
        </p:nvSpPr>
        <p:spPr bwMode="auto">
          <a:xfrm>
            <a:off x="4932040" y="2636912"/>
            <a:ext cx="3888432" cy="1631216"/>
          </a:xfrm>
          <a:prstGeom prst="rect">
            <a:avLst/>
          </a:prstGeom>
          <a:noFill/>
          <a:ln w="9525">
            <a:noFill/>
            <a:miter lim="800000"/>
            <a:headEnd/>
            <a:tailEnd/>
          </a:ln>
        </p:spPr>
        <p:txBody>
          <a:bodyPr wrap="square">
            <a:spAutoFit/>
          </a:bodyPr>
          <a:lstStyle/>
          <a:p>
            <a:pPr algn="ctr"/>
            <a:r>
              <a:rPr lang="ru-RU" altLang="ru-RU" sz="2000" dirty="0">
                <a:latin typeface="Times New Roman" pitchFamily="18" charset="0"/>
                <a:cs typeface="Times New Roman" pitchFamily="18" charset="0"/>
              </a:rPr>
              <a:t>В городе есть знаменитый Музей деревянного зодчества, где собраны старинные постройки из дерева — церкви, избы, мельница и др.</a:t>
            </a:r>
          </a:p>
        </p:txBody>
      </p:sp>
      <p:pic>
        <p:nvPicPr>
          <p:cNvPr id="7" name="Picture 11"/>
          <p:cNvPicPr>
            <a:picLocks noChangeAspect="1" noChangeArrowheads="1"/>
          </p:cNvPicPr>
          <p:nvPr/>
        </p:nvPicPr>
        <p:blipFill>
          <a:blip r:embed="rId4" cstate="print"/>
          <a:srcRect/>
          <a:stretch>
            <a:fillRect/>
          </a:stretch>
        </p:blipFill>
        <p:spPr bwMode="auto">
          <a:xfrm>
            <a:off x="5004048" y="4365104"/>
            <a:ext cx="3727450" cy="194421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ctr">
              <a:buNone/>
            </a:pPr>
            <a:r>
              <a:rPr lang="ru-RU" altLang="ru-RU" sz="2400" dirty="0" smtClean="0">
                <a:latin typeface="Times New Roman" pitchFamily="18" charset="0"/>
                <a:cs typeface="Times New Roman" pitchFamily="18" charset="0"/>
              </a:rPr>
              <a:t>Древние русские города, в которых сохранились уникальные памятники  истории и культуры России, центры народных ремёсел.</a:t>
            </a:r>
          </a:p>
          <a:p>
            <a:endParaRPr lang="ru-RU" dirty="0"/>
          </a:p>
        </p:txBody>
      </p:sp>
      <p:sp>
        <p:nvSpPr>
          <p:cNvPr id="3" name="Заголовок 2"/>
          <p:cNvSpPr>
            <a:spLocks noGrp="1"/>
          </p:cNvSpPr>
          <p:nvPr>
            <p:ph type="title"/>
          </p:nvPr>
        </p:nvSpPr>
        <p:spPr/>
        <p:txBody>
          <a:bodyPr>
            <a:normAutofit/>
          </a:bodyPr>
          <a:lstStyle/>
          <a:p>
            <a:pPr algn="ctr"/>
            <a:r>
              <a:rPr lang="ru-RU" sz="4800" dirty="0" smtClean="0">
                <a:solidFill>
                  <a:srgbClr val="FFFF00"/>
                </a:solidFill>
                <a:latin typeface="Times New Roman" pitchFamily="18" charset="0"/>
                <a:cs typeface="Times New Roman" pitchFamily="18" charset="0"/>
              </a:rPr>
              <a:t>Золотое кольцо России</a:t>
            </a:r>
            <a:endParaRPr lang="ru-RU" sz="4800" dirty="0">
              <a:solidFill>
                <a:srgbClr val="FFFF00"/>
              </a:solidFill>
              <a:latin typeface="Times New Roman" pitchFamily="18" charset="0"/>
              <a:cs typeface="Times New Roman" pitchFamily="18" charset="0"/>
            </a:endParaRPr>
          </a:p>
        </p:txBody>
      </p:sp>
      <p:pic>
        <p:nvPicPr>
          <p:cNvPr id="4" name="Picture 5"/>
          <p:cNvPicPr>
            <a:picLocks noChangeAspect="1" noChangeArrowheads="1"/>
          </p:cNvPicPr>
          <p:nvPr/>
        </p:nvPicPr>
        <p:blipFill>
          <a:blip r:embed="rId2" cstate="print"/>
          <a:srcRect/>
          <a:stretch>
            <a:fillRect/>
          </a:stretch>
        </p:blipFill>
        <p:spPr>
          <a:xfrm>
            <a:off x="755576" y="3068960"/>
            <a:ext cx="7848872" cy="3200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8219256" cy="4569296"/>
          </a:xfrm>
        </p:spPr>
        <p:txBody>
          <a:bodyPr/>
          <a:lstStyle/>
          <a:p>
            <a:pPr algn="ctr">
              <a:buNone/>
            </a:pPr>
            <a:r>
              <a:rPr lang="ru-RU" altLang="ru-RU" sz="2400" dirty="0" smtClean="0">
                <a:latin typeface="Times New Roman" pitchFamily="18" charset="0"/>
                <a:cs typeface="Times New Roman" pitchFamily="18" charset="0"/>
              </a:rPr>
              <a:t>Изображение льва - один из наиболее распространенных сюжетов в декоративном оформлении храмов, построенных на Владимирской земле. Фигура льва в геральдике, как правило символизирует силу, храбрость, власть.</a:t>
            </a:r>
          </a:p>
          <a:p>
            <a:pPr>
              <a:buNone/>
            </a:pPr>
            <a:endParaRPr lang="ru-RU" dirty="0"/>
          </a:p>
        </p:txBody>
      </p:sp>
      <p:sp>
        <p:nvSpPr>
          <p:cNvPr id="3" name="Заголовок 2"/>
          <p:cNvSpPr>
            <a:spLocks noGrp="1"/>
          </p:cNvSpPr>
          <p:nvPr>
            <p:ph type="title"/>
          </p:nvPr>
        </p:nvSpPr>
        <p:spPr/>
        <p:txBody>
          <a:bodyPr>
            <a:normAutofit/>
          </a:bodyPr>
          <a:lstStyle/>
          <a:p>
            <a:pPr algn="ctr"/>
            <a:r>
              <a:rPr lang="ru-RU" sz="4800" dirty="0" smtClean="0">
                <a:solidFill>
                  <a:srgbClr val="FFFF00"/>
                </a:solidFill>
                <a:latin typeface="Times New Roman" pitchFamily="18" charset="0"/>
                <a:cs typeface="Times New Roman" pitchFamily="18" charset="0"/>
              </a:rPr>
              <a:t>Владимир</a:t>
            </a:r>
            <a:endParaRPr lang="ru-RU" sz="4800" dirty="0">
              <a:solidFill>
                <a:srgbClr val="FFFF00"/>
              </a:solidFill>
              <a:latin typeface="Times New Roman" pitchFamily="18" charset="0"/>
              <a:cs typeface="Times New Roman" pitchFamily="18" charset="0"/>
            </a:endParaRPr>
          </a:p>
        </p:txBody>
      </p:sp>
      <p:pic>
        <p:nvPicPr>
          <p:cNvPr id="4" name="Picture 9"/>
          <p:cNvPicPr>
            <a:picLocks noChangeAspect="1" noChangeArrowheads="1"/>
          </p:cNvPicPr>
          <p:nvPr/>
        </p:nvPicPr>
        <p:blipFill>
          <a:blip r:embed="rId2" cstate="print"/>
          <a:srcRect/>
          <a:stretch>
            <a:fillRect/>
          </a:stretch>
        </p:blipFill>
        <p:spPr bwMode="auto">
          <a:xfrm>
            <a:off x="4067944" y="3933056"/>
            <a:ext cx="1200150" cy="14922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763344"/>
          </a:xfrm>
        </p:spPr>
        <p:txBody>
          <a:bodyPr>
            <a:normAutofit/>
          </a:bodyPr>
          <a:lstStyle/>
          <a:p>
            <a:pPr algn="ctr">
              <a:buNone/>
            </a:pPr>
            <a:r>
              <a:rPr lang="ru-RU" altLang="ru-RU" sz="2400" dirty="0" smtClean="0">
                <a:latin typeface="Times New Roman" pitchFamily="18" charset="0"/>
                <a:cs typeface="Times New Roman" pitchFamily="18" charset="0"/>
              </a:rPr>
              <a:t>Город основал князь Владимир Мономах (отсюда название города). Красивый город Владимир стоит на высоком берегу реки </a:t>
            </a:r>
            <a:r>
              <a:rPr lang="ru-RU" altLang="ru-RU" sz="2400" dirty="0" err="1" smtClean="0">
                <a:latin typeface="Times New Roman" pitchFamily="18" charset="0"/>
                <a:cs typeface="Times New Roman" pitchFamily="18" charset="0"/>
              </a:rPr>
              <a:t>Клязьмы</a:t>
            </a:r>
            <a:r>
              <a:rPr lang="ru-RU" altLang="ru-RU" sz="2400" dirty="0" smtClean="0">
                <a:latin typeface="Times New Roman" pitchFamily="18" charset="0"/>
                <a:cs typeface="Times New Roman" pitchFamily="18" charset="0"/>
              </a:rPr>
              <a:t>.</a:t>
            </a:r>
            <a:endParaRPr lang="ru-RU" altLang="ru-RU" sz="2400" dirty="0">
              <a:latin typeface="Times New Roman" pitchFamily="18" charset="0"/>
              <a:cs typeface="Times New Roman" pitchFamily="18" charset="0"/>
            </a:endParaRPr>
          </a:p>
        </p:txBody>
      </p:sp>
      <p:sp>
        <p:nvSpPr>
          <p:cNvPr id="4" name="Прямоугольник 3"/>
          <p:cNvSpPr>
            <a:spLocks noChangeArrowheads="1"/>
          </p:cNvSpPr>
          <p:nvPr/>
        </p:nvSpPr>
        <p:spPr bwMode="auto">
          <a:xfrm>
            <a:off x="323528" y="1700808"/>
            <a:ext cx="4572000" cy="1323439"/>
          </a:xfrm>
          <a:prstGeom prst="rect">
            <a:avLst/>
          </a:prstGeom>
          <a:noFill/>
          <a:ln w="9525">
            <a:noFill/>
            <a:miter lim="800000"/>
            <a:headEnd/>
            <a:tailEnd/>
          </a:ln>
        </p:spPr>
        <p:txBody>
          <a:bodyPr>
            <a:spAutoFit/>
          </a:bodyPr>
          <a:lstStyle/>
          <a:p>
            <a:pPr algn="ctr"/>
            <a:r>
              <a:rPr lang="ru-RU" altLang="ru-RU" sz="2000" dirty="0">
                <a:latin typeface="Times New Roman" pitchFamily="18" charset="0"/>
                <a:cs typeface="Times New Roman" pitchFamily="18" charset="0"/>
              </a:rPr>
              <a:t>Золотые ворота предназначались для оборонных целей и в качестве парадного входа в боярскую часть Владимира.</a:t>
            </a:r>
          </a:p>
        </p:txBody>
      </p:sp>
      <p:pic>
        <p:nvPicPr>
          <p:cNvPr id="5" name="Picture 10"/>
          <p:cNvPicPr>
            <a:picLocks noChangeAspect="1" noChangeArrowheads="1"/>
          </p:cNvPicPr>
          <p:nvPr/>
        </p:nvPicPr>
        <p:blipFill>
          <a:blip r:embed="rId2" cstate="print"/>
          <a:srcRect/>
          <a:stretch>
            <a:fillRect/>
          </a:stretch>
        </p:blipFill>
        <p:spPr bwMode="auto">
          <a:xfrm>
            <a:off x="683568" y="3356992"/>
            <a:ext cx="3733800" cy="2801937"/>
          </a:xfrm>
          <a:prstGeom prst="rect">
            <a:avLst/>
          </a:prstGeom>
          <a:noFill/>
          <a:ln w="9525">
            <a:noFill/>
            <a:miter lim="800000"/>
            <a:headEnd/>
            <a:tailEnd/>
          </a:ln>
          <a:effectLst/>
        </p:spPr>
      </p:pic>
      <p:sp>
        <p:nvSpPr>
          <p:cNvPr id="6" name="Прямоугольник 4"/>
          <p:cNvSpPr>
            <a:spLocks noChangeArrowheads="1"/>
          </p:cNvSpPr>
          <p:nvPr/>
        </p:nvSpPr>
        <p:spPr bwMode="auto">
          <a:xfrm>
            <a:off x="4788024" y="1700808"/>
            <a:ext cx="4138612" cy="1631216"/>
          </a:xfrm>
          <a:prstGeom prst="rect">
            <a:avLst/>
          </a:prstGeom>
          <a:noFill/>
          <a:ln w="9525">
            <a:noFill/>
            <a:miter lim="800000"/>
            <a:headEnd/>
            <a:tailEnd/>
          </a:ln>
        </p:spPr>
        <p:txBody>
          <a:bodyPr>
            <a:spAutoFit/>
          </a:bodyPr>
          <a:lstStyle/>
          <a:p>
            <a:pPr algn="ctr"/>
            <a:r>
              <a:rPr lang="ru-RU" altLang="ru-RU" sz="2000" dirty="0">
                <a:latin typeface="Times New Roman" pitchFamily="18" charset="0"/>
                <a:cs typeface="Times New Roman" pitchFamily="18" charset="0"/>
              </a:rPr>
              <a:t>Величественный Успенский собор, который долгое время был главным на Руси. По его образцу построили Успенский собор в Московском Кремле.</a:t>
            </a:r>
          </a:p>
        </p:txBody>
      </p:sp>
      <p:pic>
        <p:nvPicPr>
          <p:cNvPr id="7" name="Picture 11"/>
          <p:cNvPicPr>
            <a:picLocks noChangeAspect="1" noChangeArrowheads="1"/>
          </p:cNvPicPr>
          <p:nvPr/>
        </p:nvPicPr>
        <p:blipFill>
          <a:blip r:embed="rId3" cstate="print"/>
          <a:srcRect/>
          <a:stretch>
            <a:fillRect/>
          </a:stretch>
        </p:blipFill>
        <p:spPr bwMode="auto">
          <a:xfrm>
            <a:off x="4932040" y="3356992"/>
            <a:ext cx="3632200" cy="280831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idx="1"/>
          </p:nvPr>
        </p:nvSpPr>
        <p:spPr>
          <a:xfrm>
            <a:off x="3059832" y="2924944"/>
            <a:ext cx="3528392" cy="1368151"/>
          </a:xfrm>
        </p:spPr>
        <p:txBody>
          <a:bodyPr>
            <a:noAutofit/>
          </a:bodyPr>
          <a:lstStyle/>
          <a:p>
            <a:pPr algn="ctr">
              <a:buNone/>
            </a:pPr>
            <a:r>
              <a:rPr lang="ru-RU" sz="4000" dirty="0" smtClean="0">
                <a:latin typeface="Times New Roman" pitchFamily="18" charset="0"/>
                <a:cs typeface="Times New Roman" pitchFamily="18" charset="0"/>
              </a:rPr>
              <a:t>Спасибо за внимание</a:t>
            </a:r>
            <a:endParaRPr lang="ru-RU" sz="4000"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srcRect/>
          <a:stretch>
            <a:fillRect/>
          </a:stretch>
        </p:blipFill>
        <p:spPr bwMode="auto">
          <a:xfrm>
            <a:off x="3275856" y="620688"/>
            <a:ext cx="1190625" cy="1485900"/>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683568" y="692696"/>
            <a:ext cx="1179513" cy="1466850"/>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1619672" y="2708920"/>
            <a:ext cx="1262062" cy="1501775"/>
          </a:xfrm>
          <a:prstGeom prst="rect">
            <a:avLst/>
          </a:prstGeom>
          <a:noFill/>
          <a:ln w="9525">
            <a:noFill/>
            <a:miter lim="800000"/>
            <a:headEnd/>
            <a:tailEnd/>
          </a:ln>
          <a:effectLst/>
        </p:spPr>
      </p:pic>
      <p:pic>
        <p:nvPicPr>
          <p:cNvPr id="8" name="Picture 10"/>
          <p:cNvPicPr>
            <a:picLocks noChangeAspect="1" noChangeArrowheads="1"/>
          </p:cNvPicPr>
          <p:nvPr/>
        </p:nvPicPr>
        <p:blipFill>
          <a:blip r:embed="rId5" cstate="print"/>
          <a:srcRect/>
          <a:stretch>
            <a:fillRect/>
          </a:stretch>
        </p:blipFill>
        <p:spPr bwMode="auto">
          <a:xfrm>
            <a:off x="971600" y="4869160"/>
            <a:ext cx="1177925" cy="1463675"/>
          </a:xfrm>
          <a:prstGeom prst="rect">
            <a:avLst/>
          </a:prstGeom>
          <a:noFill/>
          <a:ln w="9525">
            <a:noFill/>
            <a:miter lim="800000"/>
            <a:headEnd/>
            <a:tailEnd/>
          </a:ln>
          <a:effectLst/>
        </p:spPr>
      </p:pic>
      <p:pic>
        <p:nvPicPr>
          <p:cNvPr id="9" name="Picture 9"/>
          <p:cNvPicPr>
            <a:picLocks noChangeAspect="1" noChangeArrowheads="1"/>
          </p:cNvPicPr>
          <p:nvPr/>
        </p:nvPicPr>
        <p:blipFill>
          <a:blip r:embed="rId6" cstate="print"/>
          <a:srcRect/>
          <a:stretch>
            <a:fillRect/>
          </a:stretch>
        </p:blipFill>
        <p:spPr bwMode="auto">
          <a:xfrm>
            <a:off x="3563888" y="4653136"/>
            <a:ext cx="1114425" cy="1416050"/>
          </a:xfrm>
          <a:prstGeom prst="rect">
            <a:avLst/>
          </a:prstGeom>
          <a:noFill/>
          <a:ln w="9525">
            <a:noFill/>
            <a:miter lim="800000"/>
            <a:headEnd/>
            <a:tailEnd/>
          </a:ln>
          <a:effectLst/>
        </p:spPr>
      </p:pic>
      <p:pic>
        <p:nvPicPr>
          <p:cNvPr id="10" name="Picture 8"/>
          <p:cNvPicPr>
            <a:picLocks noChangeAspect="1" noChangeArrowheads="1"/>
          </p:cNvPicPr>
          <p:nvPr/>
        </p:nvPicPr>
        <p:blipFill>
          <a:blip r:embed="rId7" cstate="print"/>
          <a:srcRect/>
          <a:stretch>
            <a:fillRect/>
          </a:stretch>
        </p:blipFill>
        <p:spPr bwMode="auto">
          <a:xfrm>
            <a:off x="5868144" y="4797152"/>
            <a:ext cx="1169988" cy="1446212"/>
          </a:xfrm>
          <a:prstGeom prst="rect">
            <a:avLst/>
          </a:prstGeom>
          <a:noFill/>
          <a:ln w="9525">
            <a:noFill/>
            <a:miter lim="800000"/>
            <a:headEnd/>
            <a:tailEnd/>
          </a:ln>
          <a:effectLst/>
        </p:spPr>
      </p:pic>
      <p:pic>
        <p:nvPicPr>
          <p:cNvPr id="11" name="Picture 7"/>
          <p:cNvPicPr>
            <a:picLocks noChangeAspect="1" noChangeArrowheads="1"/>
          </p:cNvPicPr>
          <p:nvPr/>
        </p:nvPicPr>
        <p:blipFill>
          <a:blip r:embed="rId8" cstate="print"/>
          <a:srcRect/>
          <a:stretch>
            <a:fillRect/>
          </a:stretch>
        </p:blipFill>
        <p:spPr bwMode="auto">
          <a:xfrm>
            <a:off x="7308304" y="3140968"/>
            <a:ext cx="1101725" cy="1392238"/>
          </a:xfrm>
          <a:prstGeom prst="rect">
            <a:avLst/>
          </a:prstGeom>
          <a:noFill/>
          <a:ln w="9525">
            <a:noFill/>
            <a:miter lim="800000"/>
            <a:headEnd/>
            <a:tailEnd/>
          </a:ln>
          <a:effectLst/>
        </p:spPr>
      </p:pic>
      <p:pic>
        <p:nvPicPr>
          <p:cNvPr id="12" name="Picture 6"/>
          <p:cNvPicPr>
            <a:picLocks noChangeAspect="1" noChangeArrowheads="1"/>
          </p:cNvPicPr>
          <p:nvPr/>
        </p:nvPicPr>
        <p:blipFill>
          <a:blip r:embed="rId9" cstate="print"/>
          <a:srcRect/>
          <a:stretch>
            <a:fillRect/>
          </a:stretch>
        </p:blipFill>
        <p:spPr bwMode="auto">
          <a:xfrm>
            <a:off x="7236296" y="692696"/>
            <a:ext cx="1008062" cy="1844675"/>
          </a:xfrm>
          <a:prstGeom prst="rect">
            <a:avLst/>
          </a:prstGeom>
          <a:noFill/>
          <a:ln w="9525">
            <a:noFill/>
            <a:miter lim="800000"/>
            <a:headEnd/>
            <a:tailEnd/>
          </a:ln>
          <a:effectLst/>
        </p:spPr>
      </p:pic>
      <p:pic>
        <p:nvPicPr>
          <p:cNvPr id="13" name="Picture 5"/>
          <p:cNvPicPr>
            <a:picLocks noChangeAspect="1" noChangeArrowheads="1"/>
          </p:cNvPicPr>
          <p:nvPr/>
        </p:nvPicPr>
        <p:blipFill>
          <a:blip r:embed="rId10" cstate="print"/>
          <a:srcRect/>
          <a:stretch>
            <a:fillRect/>
          </a:stretch>
        </p:blipFill>
        <p:spPr bwMode="auto">
          <a:xfrm>
            <a:off x="5292080" y="1340768"/>
            <a:ext cx="1109662" cy="145256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ctr">
              <a:buNone/>
            </a:pPr>
            <a:r>
              <a:rPr lang="ru-RU" altLang="ru-RU" sz="2400" dirty="0" smtClean="0">
                <a:latin typeface="Times New Roman" pitchFamily="18" charset="0"/>
                <a:cs typeface="Times New Roman" pitchFamily="18" charset="0"/>
              </a:rPr>
              <a:t>Главная достопримечательность  - </a:t>
            </a:r>
          </a:p>
          <a:p>
            <a:pPr algn="ctr">
              <a:buNone/>
            </a:pPr>
            <a:r>
              <a:rPr lang="ru-RU" altLang="ru-RU" sz="2400" dirty="0" smtClean="0">
                <a:latin typeface="Times New Roman" pitchFamily="18" charset="0"/>
                <a:cs typeface="Times New Roman" pitchFamily="18" charset="0"/>
              </a:rPr>
              <a:t>Троице-Сергиева Лавра.</a:t>
            </a:r>
          </a:p>
          <a:p>
            <a:pPr>
              <a:buNone/>
            </a:pPr>
            <a:endParaRPr lang="ru-RU" altLang="ru-RU" sz="2800" dirty="0" smtClean="0">
              <a:latin typeface="Times New Roman" pitchFamily="18" charset="0"/>
              <a:cs typeface="Times New Roman" pitchFamily="18" charset="0"/>
            </a:endParaRPr>
          </a:p>
          <a:p>
            <a:pPr>
              <a:buNone/>
            </a:pPr>
            <a:r>
              <a:rPr lang="ru-RU" altLang="ru-RU" sz="2800" dirty="0" smtClean="0">
                <a:latin typeface="Times New Roman" pitchFamily="18" charset="0"/>
                <a:cs typeface="Times New Roman" pitchFamily="18" charset="0"/>
              </a:rPr>
              <a:t> </a:t>
            </a:r>
          </a:p>
          <a:p>
            <a:pPr>
              <a:buNone/>
            </a:pPr>
            <a:endParaRPr lang="ru-RU" dirty="0"/>
          </a:p>
        </p:txBody>
      </p:sp>
      <p:sp>
        <p:nvSpPr>
          <p:cNvPr id="3" name="Заголовок 2"/>
          <p:cNvSpPr>
            <a:spLocks noGrp="1"/>
          </p:cNvSpPr>
          <p:nvPr>
            <p:ph type="title"/>
          </p:nvPr>
        </p:nvSpPr>
        <p:spPr/>
        <p:txBody>
          <a:bodyPr>
            <a:normAutofit/>
          </a:bodyPr>
          <a:lstStyle/>
          <a:p>
            <a:pPr algn="ctr"/>
            <a:r>
              <a:rPr lang="ru-RU" sz="4800" dirty="0" smtClean="0">
                <a:solidFill>
                  <a:srgbClr val="FFFF00"/>
                </a:solidFill>
                <a:latin typeface="Times New Roman" pitchFamily="18" charset="0"/>
                <a:cs typeface="Times New Roman" pitchFamily="18" charset="0"/>
              </a:rPr>
              <a:t>Сергиев Посад</a:t>
            </a:r>
            <a:endParaRPr lang="ru-RU" sz="4800" dirty="0">
              <a:solidFill>
                <a:srgbClr val="FFFF00"/>
              </a:solidFill>
              <a:latin typeface="Times New Roman" pitchFamily="18" charset="0"/>
              <a:cs typeface="Times New Roman" pitchFamily="18" charset="0"/>
            </a:endParaRPr>
          </a:p>
        </p:txBody>
      </p:sp>
      <p:pic>
        <p:nvPicPr>
          <p:cNvPr id="4" name="Picture 9"/>
          <p:cNvPicPr>
            <a:picLocks noChangeAspect="1" noChangeArrowheads="1"/>
          </p:cNvPicPr>
          <p:nvPr/>
        </p:nvPicPr>
        <p:blipFill>
          <a:blip r:embed="rId2" cstate="print"/>
          <a:srcRect/>
          <a:stretch>
            <a:fillRect/>
          </a:stretch>
        </p:blipFill>
        <p:spPr bwMode="auto">
          <a:xfrm>
            <a:off x="6876256" y="2636912"/>
            <a:ext cx="1579562" cy="2095624"/>
          </a:xfrm>
          <a:prstGeom prst="rect">
            <a:avLst/>
          </a:prstGeom>
          <a:noFill/>
          <a:ln w="9525">
            <a:noFill/>
            <a:miter lim="800000"/>
            <a:headEnd/>
            <a:tailEnd/>
          </a:ln>
          <a:effectLst/>
        </p:spPr>
      </p:pic>
      <p:pic>
        <p:nvPicPr>
          <p:cNvPr id="5" name="Picture 8"/>
          <p:cNvPicPr>
            <a:picLocks noChangeAspect="1" noChangeArrowheads="1"/>
          </p:cNvPicPr>
          <p:nvPr/>
        </p:nvPicPr>
        <p:blipFill>
          <a:blip r:embed="rId3" cstate="print"/>
          <a:srcRect/>
          <a:stretch>
            <a:fillRect/>
          </a:stretch>
        </p:blipFill>
        <p:spPr bwMode="auto">
          <a:xfrm>
            <a:off x="611560" y="2636912"/>
            <a:ext cx="4824536" cy="2117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763344"/>
          </a:xfrm>
        </p:spPr>
        <p:txBody>
          <a:bodyPr/>
          <a:lstStyle/>
          <a:p>
            <a:pPr algn="ctr">
              <a:buNone/>
            </a:pPr>
            <a:r>
              <a:rPr lang="ru-RU" altLang="ru-RU" sz="2400" dirty="0" smtClean="0">
                <a:latin typeface="Times New Roman" pitchFamily="18" charset="0"/>
                <a:cs typeface="Times New Roman" pitchFamily="18" charset="0"/>
              </a:rPr>
              <a:t>Город Сергиев Посад назван в честь святого Сергия Радонежского, который основал здесь большой монастырь. Этот монастырь называется Троице-Сергиева лавра. Слово «лавра» означает главный, самый важный монастырь. И он действительно признан главным монастырём России.</a:t>
            </a:r>
          </a:p>
          <a:p>
            <a:pPr algn="ctr">
              <a:buNone/>
            </a:pPr>
            <a:endParaRPr lang="ru-RU" altLang="ru-RU" sz="2800" dirty="0" smtClean="0">
              <a:latin typeface="Times New Roman" pitchFamily="18" charset="0"/>
              <a:cs typeface="Times New Roman" pitchFamily="18" charset="0"/>
            </a:endParaRPr>
          </a:p>
          <a:p>
            <a:pPr algn="ctr">
              <a:buNone/>
            </a:pPr>
            <a:r>
              <a:rPr lang="ru-RU" altLang="ru-RU" sz="2400" dirty="0" smtClean="0">
                <a:latin typeface="Times New Roman" pitchFamily="18" charset="0"/>
                <a:cs typeface="Times New Roman" pitchFamily="18" charset="0"/>
              </a:rPr>
              <a:t>Достопримечательностью города является «</a:t>
            </a:r>
            <a:r>
              <a:rPr lang="ru-RU" altLang="ru-RU" sz="2400" dirty="0" err="1" smtClean="0">
                <a:latin typeface="Times New Roman" pitchFamily="18" charset="0"/>
                <a:cs typeface="Times New Roman" pitchFamily="18" charset="0"/>
              </a:rPr>
              <a:t>Загорская</a:t>
            </a:r>
            <a:r>
              <a:rPr lang="ru-RU" altLang="ru-RU" sz="2400" dirty="0" smtClean="0">
                <a:latin typeface="Times New Roman" pitchFamily="18" charset="0"/>
                <a:cs typeface="Times New Roman" pitchFamily="18" charset="0"/>
              </a:rPr>
              <a:t> матрёшка».</a:t>
            </a:r>
          </a:p>
          <a:p>
            <a:pPr algn="ctr">
              <a:buNone/>
            </a:pPr>
            <a:endParaRPr lang="ru-RU" altLang="ru-RU" sz="2800" dirty="0" smtClean="0">
              <a:latin typeface="Times New Roman" pitchFamily="18" charset="0"/>
              <a:cs typeface="Times New Roman" pitchFamily="18" charset="0"/>
            </a:endParaRPr>
          </a:p>
          <a:p>
            <a:pPr>
              <a:buNone/>
            </a:pPr>
            <a:endParaRPr lang="ru-RU" dirty="0"/>
          </a:p>
        </p:txBody>
      </p:sp>
      <p:pic>
        <p:nvPicPr>
          <p:cNvPr id="4" name="Picture 10"/>
          <p:cNvPicPr>
            <a:picLocks noChangeAspect="1" noChangeArrowheads="1"/>
          </p:cNvPicPr>
          <p:nvPr/>
        </p:nvPicPr>
        <p:blipFill>
          <a:blip r:embed="rId2" cstate="print"/>
          <a:srcRect/>
          <a:stretch>
            <a:fillRect/>
          </a:stretch>
        </p:blipFill>
        <p:spPr bwMode="auto">
          <a:xfrm>
            <a:off x="3131840" y="3573016"/>
            <a:ext cx="3079750" cy="2309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259632" y="1988840"/>
            <a:ext cx="6635080" cy="1760984"/>
          </a:xfrm>
        </p:spPr>
        <p:txBody>
          <a:bodyPr/>
          <a:lstStyle/>
          <a:p>
            <a:pPr algn="ctr">
              <a:buNone/>
            </a:pPr>
            <a:r>
              <a:rPr lang="ru-RU" altLang="ru-RU" sz="2400" dirty="0" smtClean="0">
                <a:latin typeface="Times New Roman" pitchFamily="18" charset="0"/>
                <a:cs typeface="Times New Roman" pitchFamily="18" charset="0"/>
              </a:rPr>
              <a:t>На гербе изображены две золотые </a:t>
            </a:r>
            <a:r>
              <a:rPr lang="ru-RU" altLang="ru-RU" sz="2400" dirty="0" err="1" smtClean="0">
                <a:latin typeface="Times New Roman" pitchFamily="18" charset="0"/>
                <a:cs typeface="Times New Roman" pitchFamily="18" charset="0"/>
              </a:rPr>
              <a:t>переславские</a:t>
            </a:r>
            <a:r>
              <a:rPr lang="ru-RU" altLang="ru-RU" sz="2400" dirty="0" smtClean="0">
                <a:latin typeface="Times New Roman" pitchFamily="18" charset="0"/>
                <a:cs typeface="Times New Roman" pitchFamily="18" charset="0"/>
              </a:rPr>
              <a:t> ряпушки в чёрном поле «в знак того, что сей оною копченою рыбой производит торг».</a:t>
            </a:r>
          </a:p>
          <a:p>
            <a:pPr>
              <a:buNone/>
            </a:pPr>
            <a:endParaRPr lang="ru-RU" dirty="0"/>
          </a:p>
        </p:txBody>
      </p:sp>
      <p:sp>
        <p:nvSpPr>
          <p:cNvPr id="3" name="Заголовок 2"/>
          <p:cNvSpPr>
            <a:spLocks noGrp="1"/>
          </p:cNvSpPr>
          <p:nvPr>
            <p:ph type="title"/>
          </p:nvPr>
        </p:nvSpPr>
        <p:spPr/>
        <p:txBody>
          <a:bodyPr>
            <a:normAutofit/>
          </a:bodyPr>
          <a:lstStyle/>
          <a:p>
            <a:pPr algn="ctr"/>
            <a:r>
              <a:rPr lang="ru-RU" sz="4800" dirty="0" smtClean="0">
                <a:solidFill>
                  <a:srgbClr val="FFFF00"/>
                </a:solidFill>
                <a:latin typeface="Times New Roman" pitchFamily="18" charset="0"/>
                <a:cs typeface="Times New Roman" pitchFamily="18" charset="0"/>
              </a:rPr>
              <a:t>Переславль-Залесский</a:t>
            </a:r>
            <a:endParaRPr lang="ru-RU" sz="4800" dirty="0">
              <a:solidFill>
                <a:srgbClr val="FFFF00"/>
              </a:solidFill>
              <a:latin typeface="Times New Roman" pitchFamily="18" charset="0"/>
              <a:cs typeface="Times New Roman" pitchFamily="18" charset="0"/>
            </a:endParaRPr>
          </a:p>
        </p:txBody>
      </p:sp>
      <p:pic>
        <p:nvPicPr>
          <p:cNvPr id="4" name="Picture 10"/>
          <p:cNvPicPr>
            <a:picLocks noChangeAspect="1" noChangeArrowheads="1"/>
          </p:cNvPicPr>
          <p:nvPr/>
        </p:nvPicPr>
        <p:blipFill>
          <a:blip r:embed="rId2" cstate="print"/>
          <a:srcRect/>
          <a:stretch>
            <a:fillRect/>
          </a:stretch>
        </p:blipFill>
        <p:spPr bwMode="auto">
          <a:xfrm>
            <a:off x="3995936" y="4005064"/>
            <a:ext cx="1446213" cy="180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idx="1"/>
          </p:nvPr>
        </p:nvSpPr>
        <p:spPr>
          <a:xfrm>
            <a:off x="457200" y="404813"/>
            <a:ext cx="8229600" cy="5691187"/>
          </a:xfrm>
        </p:spPr>
        <p:txBody>
          <a:bodyPr/>
          <a:lstStyle/>
          <a:p>
            <a:pPr algn="ctr">
              <a:buNone/>
            </a:pPr>
            <a:r>
              <a:rPr lang="ru-RU" altLang="ru-RU" sz="2400" dirty="0" smtClean="0">
                <a:latin typeface="Times New Roman" pitchFamily="18" charset="0"/>
                <a:cs typeface="Times New Roman" pitchFamily="18" charset="0"/>
              </a:rPr>
              <a:t>Город, который, как и Москва, был основан князем Юрием Долгоруким. Здесь сохранились старинные церкви и другие памятники архитектуры. Жемчужина России - озеро </a:t>
            </a:r>
            <a:r>
              <a:rPr lang="ru-RU" altLang="ru-RU" sz="2400" dirty="0" err="1" smtClean="0">
                <a:latin typeface="Times New Roman" pitchFamily="18" charset="0"/>
                <a:cs typeface="Times New Roman" pitchFamily="18" charset="0"/>
              </a:rPr>
              <a:t>Плещеево</a:t>
            </a:r>
            <a:r>
              <a:rPr lang="ru-RU" altLang="ru-RU" sz="2400" dirty="0" smtClean="0">
                <a:latin typeface="Times New Roman" pitchFamily="18" charset="0"/>
                <a:cs typeface="Times New Roman" pitchFamily="18" charset="0"/>
              </a:rPr>
              <a:t>, изумительное по красоте и чистоте - одна из главных ценностей Переславля-Залесского. Озеро - ледникового происхождения, его возраст - около 30 тысячи лет .</a:t>
            </a:r>
          </a:p>
          <a:p>
            <a:pPr algn="ctr">
              <a:buNone/>
            </a:pPr>
            <a:endParaRPr lang="ru-RU" altLang="ru-RU" sz="2400" dirty="0" smtClean="0">
              <a:latin typeface="Times New Roman" pitchFamily="18" charset="0"/>
              <a:cs typeface="Times New Roman" pitchFamily="18" charset="0"/>
            </a:endParaRPr>
          </a:p>
          <a:p>
            <a:pPr algn="ctr">
              <a:buNone/>
            </a:pPr>
            <a:r>
              <a:rPr lang="ru-RU" altLang="ru-RU" sz="2400" dirty="0" err="1" smtClean="0">
                <a:latin typeface="Times New Roman" pitchFamily="18" charset="0"/>
                <a:cs typeface="Times New Roman" pitchFamily="18" charset="0"/>
              </a:rPr>
              <a:t>Переславский</a:t>
            </a:r>
            <a:r>
              <a:rPr lang="ru-RU" altLang="ru-RU" sz="2400" dirty="0" smtClean="0">
                <a:latin typeface="Times New Roman" pitchFamily="18" charset="0"/>
                <a:cs typeface="Times New Roman" pitchFamily="18" charset="0"/>
              </a:rPr>
              <a:t> кремль — центральная часть древнерусского города.</a:t>
            </a:r>
          </a:p>
          <a:p>
            <a:pPr>
              <a:buNone/>
            </a:pPr>
            <a:endParaRPr lang="ru-RU" dirty="0"/>
          </a:p>
        </p:txBody>
      </p:sp>
      <p:pic>
        <p:nvPicPr>
          <p:cNvPr id="5" name="Picture 11"/>
          <p:cNvPicPr>
            <a:picLocks noChangeAspect="1" noChangeArrowheads="1"/>
          </p:cNvPicPr>
          <p:nvPr/>
        </p:nvPicPr>
        <p:blipFill>
          <a:blip r:embed="rId2" cstate="print"/>
          <a:srcRect/>
          <a:stretch>
            <a:fillRect/>
          </a:stretch>
        </p:blipFill>
        <p:spPr bwMode="auto">
          <a:xfrm>
            <a:off x="2699792" y="4365104"/>
            <a:ext cx="3821113" cy="17827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4800" dirty="0" smtClean="0">
                <a:solidFill>
                  <a:srgbClr val="FFFF00"/>
                </a:solidFill>
                <a:latin typeface="Times New Roman" pitchFamily="18" charset="0"/>
                <a:cs typeface="Times New Roman" pitchFamily="18" charset="0"/>
              </a:rPr>
              <a:t>Ростов</a:t>
            </a:r>
            <a:endParaRPr lang="ru-RU" sz="4800" dirty="0">
              <a:solidFill>
                <a:srgbClr val="FFFF00"/>
              </a:solidFill>
              <a:latin typeface="Times New Roman" pitchFamily="18" charset="0"/>
              <a:cs typeface="Times New Roman" pitchFamily="18" charset="0"/>
            </a:endParaRPr>
          </a:p>
        </p:txBody>
      </p:sp>
      <p:pic>
        <p:nvPicPr>
          <p:cNvPr id="4" name="Picture 8"/>
          <p:cNvPicPr>
            <a:picLocks noGrp="1" noChangeAspect="1" noChangeArrowheads="1"/>
          </p:cNvPicPr>
          <p:nvPr>
            <p:ph idx="1"/>
          </p:nvPr>
        </p:nvPicPr>
        <p:blipFill>
          <a:blip r:embed="rId2" cstate="print"/>
          <a:srcRect/>
          <a:stretch>
            <a:fillRect/>
          </a:stretch>
        </p:blipFill>
        <p:spPr bwMode="auto">
          <a:xfrm>
            <a:off x="6732240" y="2564904"/>
            <a:ext cx="1877367" cy="1930896"/>
          </a:xfrm>
          <a:prstGeom prst="rect">
            <a:avLst/>
          </a:prstGeom>
          <a:noFill/>
          <a:ln w="9525">
            <a:noFill/>
            <a:miter lim="800000"/>
            <a:headEnd/>
            <a:tailEnd/>
          </a:ln>
          <a:effectLst/>
        </p:spPr>
      </p:pic>
      <p:sp>
        <p:nvSpPr>
          <p:cNvPr id="6" name="Прямоугольник 5"/>
          <p:cNvSpPr/>
          <p:nvPr/>
        </p:nvSpPr>
        <p:spPr>
          <a:xfrm>
            <a:off x="1115616" y="1556792"/>
            <a:ext cx="5328592" cy="4154984"/>
          </a:xfrm>
          <a:prstGeom prst="rect">
            <a:avLst/>
          </a:prstGeom>
        </p:spPr>
        <p:txBody>
          <a:bodyPr wrap="square">
            <a:spAutoFit/>
          </a:bodyPr>
          <a:lstStyle/>
          <a:p>
            <a:pPr algn="ctr"/>
            <a:r>
              <a:rPr lang="ru-RU" altLang="ru-RU" sz="2400" dirty="0" smtClean="0">
                <a:latin typeface="Times New Roman" pitchFamily="18" charset="0"/>
                <a:cs typeface="Times New Roman" pitchFamily="18" charset="0"/>
              </a:rPr>
              <a:t>Этот город — один из самых древних в Золотом кольце, и уже в давние времена его с уважением называли Великим. Самая замечательная часть города — Ростовский кремль. За его белыми стенами видны многочисленные купола церквей, колокола которых славятся своим мелодичным звоном. Ростовские звоны записаны на аудиокассеты, лазерные диски и известны во всём мире. </a:t>
            </a:r>
            <a:endParaRPr lang="ru-RU" altLang="ru-RU"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Grp="1" noChangeAspect="1" noChangeArrowheads="1"/>
          </p:cNvPicPr>
          <p:nvPr>
            <p:ph idx="1"/>
          </p:nvPr>
        </p:nvPicPr>
        <p:blipFill>
          <a:blip r:embed="rId2" cstate="print"/>
          <a:srcRect/>
          <a:stretch>
            <a:fillRect/>
          </a:stretch>
        </p:blipFill>
        <p:spPr bwMode="auto">
          <a:xfrm>
            <a:off x="1403648" y="620688"/>
            <a:ext cx="6480720" cy="2352675"/>
          </a:xfrm>
          <a:prstGeom prst="rect">
            <a:avLst/>
          </a:prstGeom>
          <a:noFill/>
          <a:ln w="9525">
            <a:noFill/>
            <a:miter lim="800000"/>
            <a:headEnd/>
            <a:tailEnd/>
          </a:ln>
          <a:effectLst/>
        </p:spPr>
      </p:pic>
      <p:sp>
        <p:nvSpPr>
          <p:cNvPr id="5" name="Прямоугольник 4"/>
          <p:cNvSpPr/>
          <p:nvPr/>
        </p:nvSpPr>
        <p:spPr>
          <a:xfrm>
            <a:off x="899592" y="3068960"/>
            <a:ext cx="7416824" cy="1569660"/>
          </a:xfrm>
          <a:prstGeom prst="rect">
            <a:avLst/>
          </a:prstGeom>
        </p:spPr>
        <p:txBody>
          <a:bodyPr wrap="square">
            <a:spAutoFit/>
          </a:bodyPr>
          <a:lstStyle/>
          <a:p>
            <a:pPr algn="ctr"/>
            <a:r>
              <a:rPr lang="ru-RU" altLang="ru-RU" sz="2400" dirty="0" smtClean="0">
                <a:latin typeface="Times New Roman" pitchFamily="18" charset="0"/>
                <a:cs typeface="Times New Roman" pitchFamily="18" charset="0"/>
              </a:rPr>
              <a:t>В Ростове мы обязательно полюбуемся знаменитой ростовской финифтью. Это очень красивые украшения с эмалью — броши, серьги, браслеты. Их делают здесь уже несколько столетий.</a:t>
            </a:r>
            <a:endParaRPr lang="ru-RU" altLang="ru-RU" sz="2400" dirty="0">
              <a:latin typeface="Times New Roman" pitchFamily="18" charset="0"/>
              <a:cs typeface="Times New Roman" pitchFamily="18" charset="0"/>
            </a:endParaRPr>
          </a:p>
        </p:txBody>
      </p:sp>
      <p:pic>
        <p:nvPicPr>
          <p:cNvPr id="6" name="Picture 10"/>
          <p:cNvPicPr>
            <a:picLocks noChangeAspect="1" noChangeArrowheads="1"/>
          </p:cNvPicPr>
          <p:nvPr/>
        </p:nvPicPr>
        <p:blipFill>
          <a:blip r:embed="rId3" cstate="print"/>
          <a:srcRect/>
          <a:stretch>
            <a:fillRect/>
          </a:stretch>
        </p:blipFill>
        <p:spPr bwMode="auto">
          <a:xfrm>
            <a:off x="1979712" y="4725144"/>
            <a:ext cx="2427288" cy="1520825"/>
          </a:xfrm>
          <a:prstGeom prst="rect">
            <a:avLst/>
          </a:prstGeom>
          <a:noFill/>
          <a:ln w="9525">
            <a:noFill/>
            <a:miter lim="800000"/>
            <a:headEnd/>
            <a:tailEnd/>
          </a:ln>
          <a:effectLst/>
        </p:spPr>
      </p:pic>
      <p:pic>
        <p:nvPicPr>
          <p:cNvPr id="7" name="Picture 11"/>
          <p:cNvPicPr>
            <a:picLocks noChangeAspect="1" noChangeArrowheads="1"/>
          </p:cNvPicPr>
          <p:nvPr/>
        </p:nvPicPr>
        <p:blipFill>
          <a:blip r:embed="rId4" cstate="print"/>
          <a:srcRect/>
          <a:stretch>
            <a:fillRect/>
          </a:stretch>
        </p:blipFill>
        <p:spPr bwMode="auto">
          <a:xfrm>
            <a:off x="5292080" y="4725144"/>
            <a:ext cx="1995487" cy="14954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ctr">
              <a:buNone/>
            </a:pPr>
            <a:r>
              <a:rPr lang="ru-RU" altLang="ru-RU" sz="2400" dirty="0" smtClean="0">
                <a:latin typeface="Times New Roman" pitchFamily="18" charset="0"/>
                <a:cs typeface="Times New Roman" pitchFamily="18" charset="0"/>
              </a:rPr>
              <a:t>Геральдический щит, на красном поле изображен царевич </a:t>
            </a:r>
            <a:r>
              <a:rPr lang="ru-RU" altLang="ru-RU" sz="2400" dirty="0" err="1" smtClean="0">
                <a:latin typeface="Times New Roman" pitchFamily="18" charset="0"/>
                <a:cs typeface="Times New Roman" pitchFamily="18" charset="0"/>
              </a:rPr>
              <a:t>Димитрий</a:t>
            </a:r>
            <a:r>
              <a:rPr lang="ru-RU" altLang="ru-RU" sz="2400" dirty="0" smtClean="0">
                <a:latin typeface="Times New Roman" pitchFamily="18" charset="0"/>
                <a:cs typeface="Times New Roman" pitchFamily="18" charset="0"/>
              </a:rPr>
              <a:t>, один из самых почитаемых русских святых. В пурпуровом платье, украшенном золотом и драгоценными камнями и в пурпурных сапожках, в правой руке царевича — серебряный нож, голову царевича обрамляет нимб золотого цвета.</a:t>
            </a:r>
          </a:p>
          <a:p>
            <a:pPr>
              <a:buNone/>
            </a:pPr>
            <a:endParaRPr lang="ru-RU" dirty="0"/>
          </a:p>
        </p:txBody>
      </p:sp>
      <p:sp>
        <p:nvSpPr>
          <p:cNvPr id="3" name="Заголовок 2"/>
          <p:cNvSpPr>
            <a:spLocks noGrp="1"/>
          </p:cNvSpPr>
          <p:nvPr>
            <p:ph type="title"/>
          </p:nvPr>
        </p:nvSpPr>
        <p:spPr/>
        <p:txBody>
          <a:bodyPr>
            <a:normAutofit/>
          </a:bodyPr>
          <a:lstStyle/>
          <a:p>
            <a:pPr algn="ctr"/>
            <a:r>
              <a:rPr lang="ru-RU" sz="4800" dirty="0" smtClean="0">
                <a:solidFill>
                  <a:srgbClr val="FFFF00"/>
                </a:solidFill>
                <a:latin typeface="Times New Roman" pitchFamily="18" charset="0"/>
                <a:cs typeface="Times New Roman" pitchFamily="18" charset="0"/>
              </a:rPr>
              <a:t>Углич</a:t>
            </a:r>
            <a:endParaRPr lang="ru-RU" sz="4800" dirty="0">
              <a:solidFill>
                <a:srgbClr val="FFFF00"/>
              </a:solidFill>
              <a:latin typeface="Times New Roman" pitchFamily="18" charset="0"/>
              <a:cs typeface="Times New Roman" pitchFamily="18" charset="0"/>
            </a:endParaRPr>
          </a:p>
        </p:txBody>
      </p:sp>
      <p:pic>
        <p:nvPicPr>
          <p:cNvPr id="4" name="Picture 11"/>
          <p:cNvPicPr>
            <a:picLocks noChangeAspect="1" noChangeArrowheads="1"/>
          </p:cNvPicPr>
          <p:nvPr/>
        </p:nvPicPr>
        <p:blipFill>
          <a:blip r:embed="rId2" cstate="print"/>
          <a:srcRect/>
          <a:stretch>
            <a:fillRect/>
          </a:stretch>
        </p:blipFill>
        <p:spPr bwMode="auto">
          <a:xfrm>
            <a:off x="3779912" y="4005064"/>
            <a:ext cx="1506537" cy="1973262"/>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76</TotalTime>
  <Words>906</Words>
  <Application>Microsoft Office PowerPoint</Application>
  <PresentationFormat>Экран (4:3)</PresentationFormat>
  <Paragraphs>45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Бумажная</vt:lpstr>
      <vt:lpstr>Золотое кольцо России</vt:lpstr>
      <vt:lpstr>Золотое кольцо России</vt:lpstr>
      <vt:lpstr>Сергиев Посад</vt:lpstr>
      <vt:lpstr>Слайд 4</vt:lpstr>
      <vt:lpstr>Переславль-Залесский</vt:lpstr>
      <vt:lpstr>Слайд 6</vt:lpstr>
      <vt:lpstr>Ростов</vt:lpstr>
      <vt:lpstr>Слайд 8</vt:lpstr>
      <vt:lpstr>Углич</vt:lpstr>
      <vt:lpstr>Слайд 10</vt:lpstr>
      <vt:lpstr>Ярославль</vt:lpstr>
      <vt:lpstr>Слайд 12</vt:lpstr>
      <vt:lpstr>Слайд 13</vt:lpstr>
      <vt:lpstr>Кострома</vt:lpstr>
      <vt:lpstr>Слайд 15</vt:lpstr>
      <vt:lpstr>Плёс</vt:lpstr>
      <vt:lpstr>Слайд 17</vt:lpstr>
      <vt:lpstr>Суздаль</vt:lpstr>
      <vt:lpstr>Слайд 19</vt:lpstr>
      <vt:lpstr>Владимир</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Золотое кольцо России</dc:title>
  <dc:creator>Осминкин Максим</dc:creator>
  <cp:lastModifiedBy>Осминкин Максим</cp:lastModifiedBy>
  <cp:revision>18</cp:revision>
  <dcterms:created xsi:type="dcterms:W3CDTF">2017-03-15T08:52:57Z</dcterms:created>
  <dcterms:modified xsi:type="dcterms:W3CDTF">2017-03-15T10:20:02Z</dcterms:modified>
</cp:coreProperties>
</file>