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7" r:id="rId6"/>
    <p:sldId id="263" r:id="rId7"/>
    <p:sldId id="262" r:id="rId8"/>
    <p:sldId id="264" r:id="rId9"/>
    <p:sldId id="265" r:id="rId10"/>
    <p:sldId id="268" r:id="rId11"/>
    <p:sldId id="266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FE8"/>
    <a:srgbClr val="66FF33"/>
    <a:srgbClr val="F81EAF"/>
    <a:srgbClr val="E96987"/>
    <a:srgbClr val="FEF925"/>
    <a:srgbClr val="D8EB67"/>
    <a:srgbClr val="3496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3081" autoAdjust="0"/>
  </p:normalViewPr>
  <p:slideViewPr>
    <p:cSldViewPr>
      <p:cViewPr>
        <p:scale>
          <a:sx n="75" d="100"/>
          <a:sy n="75" d="100"/>
        </p:scale>
        <p:origin x="-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ED599F-09EF-4522-8703-22248EF9AFBF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EA29FE-9A4E-4E50-8D74-62DBBEB81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A79077-46CB-4B6A-B50C-82F9A13FDF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 userDrawn="1"/>
        </p:nvSpPr>
        <p:spPr>
          <a:xfrm rot="167672">
            <a:off x="2698750" y="-42863"/>
            <a:ext cx="842963" cy="6869113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 userDrawn="1"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 userDrawn="1"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6"/>
          <p:cNvSpPr/>
          <p:nvPr userDrawn="1"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 userDrawn="1"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5" name="Полилиния 4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Полилиния 18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6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0" name="Группа 9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2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2" name="Полилиния 11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21" name="Группа 26"/>
          <p:cNvGrpSpPr>
            <a:grpSpLocks/>
          </p:cNvGrpSpPr>
          <p:nvPr userDrawn="1"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2" name="Овал 21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4" name="Группа 39"/>
          <p:cNvGrpSpPr>
            <a:grpSpLocks/>
          </p:cNvGrpSpPr>
          <p:nvPr userDrawn="1"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5" name="Овал 34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7" name="Группа 52"/>
          <p:cNvGrpSpPr>
            <a:grpSpLocks/>
          </p:cNvGrpSpPr>
          <p:nvPr userDrawn="1"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8" name="Овал 47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5" name="Полилиния 4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Полилиния 8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8" name="Группа 20"/>
          <p:cNvGrpSpPr>
            <a:grpSpLocks/>
          </p:cNvGrpSpPr>
          <p:nvPr userDrawn="1"/>
        </p:nvGrpSpPr>
        <p:grpSpPr bwMode="auto">
          <a:xfrm rot="4495045">
            <a:off x="7750969" y="2101056"/>
            <a:ext cx="307975" cy="449263"/>
            <a:chOff x="2857488" y="4883951"/>
            <a:chExt cx="571504" cy="903297"/>
          </a:xfrm>
        </p:grpSpPr>
        <p:sp>
          <p:nvSpPr>
            <p:cNvPr id="19" name="Овал 18"/>
            <p:cNvSpPr/>
            <p:nvPr/>
          </p:nvSpPr>
          <p:spPr>
            <a:xfrm>
              <a:off x="2999566" y="4929671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0" idx="0"/>
              <a:endCxn id="0" idx="4"/>
            </p:cNvCxnSpPr>
            <p:nvPr/>
          </p:nvCxnSpPr>
          <p:spPr>
            <a:xfrm rot="16200000" flipH="1">
              <a:off x="2748605" y="5392855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3067109" y="4880727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999721" y="5144997"/>
              <a:ext cx="70702" cy="734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926280" y="528260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6684" y="542817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0772" y="5571684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210498" y="5144162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85735" y="528465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6906" y="542714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1551" y="5570854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" name="Группа 33"/>
          <p:cNvGrpSpPr>
            <a:grpSpLocks/>
          </p:cNvGrpSpPr>
          <p:nvPr userDrawn="1"/>
        </p:nvGrpSpPr>
        <p:grpSpPr bwMode="auto">
          <a:xfrm rot="-7840260">
            <a:off x="6442869" y="4836319"/>
            <a:ext cx="307975" cy="449263"/>
            <a:chOff x="2857488" y="4883951"/>
            <a:chExt cx="571504" cy="903297"/>
          </a:xfrm>
        </p:grpSpPr>
        <p:sp>
          <p:nvSpPr>
            <p:cNvPr id="32" name="Овал 31"/>
            <p:cNvSpPr/>
            <p:nvPr/>
          </p:nvSpPr>
          <p:spPr>
            <a:xfrm>
              <a:off x="3007290" y="4929357"/>
              <a:ext cx="285753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0" idx="0"/>
              <a:endCxn id="0" idx="4"/>
            </p:cNvCxnSpPr>
            <p:nvPr/>
          </p:nvCxnSpPr>
          <p:spPr>
            <a:xfrm rot="16200000" flipH="1">
              <a:off x="2751536" y="539324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3069493" y="4883135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002941" y="5142271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932130" y="528762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649" y="543026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4696" y="55726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219863" y="5143597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89716" y="528671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9236" y="54293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7465" y="5574312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4" name="Группа 43"/>
          <p:cNvGrpSpPr/>
          <p:nvPr userDrawn="1"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5" name="Овал 44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5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7" name="Прямая соединительная линия 46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 userDrawn="1"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3" name="Полилиния 2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5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6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Полилиния 14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7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2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9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1" name="Полилиния 10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0" name="Полилиния 9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 userDrawn="1"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0" name="Овал 19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 userDrawn="1"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3" name="Овал 32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4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 userDrawn="1"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6" name="Овал 45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6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7"/>
          <p:cNvGrpSpPr>
            <a:grpSpLocks/>
          </p:cNvGrpSpPr>
          <p:nvPr userDrawn="1"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6" name="Полилиния 5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8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2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4" name="Полилиния 13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Полилиния 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 userDrawn="1"/>
        </p:nvGrpSpPr>
        <p:grpSpPr bwMode="auto">
          <a:xfrm rot="7987570">
            <a:off x="7840662" y="4568826"/>
            <a:ext cx="307975" cy="450850"/>
            <a:chOff x="2857488" y="4883951"/>
            <a:chExt cx="571504" cy="903297"/>
          </a:xfrm>
        </p:grpSpPr>
        <p:sp>
          <p:nvSpPr>
            <p:cNvPr id="20" name="Овал 19"/>
            <p:cNvSpPr/>
            <p:nvPr/>
          </p:nvSpPr>
          <p:spPr>
            <a:xfrm>
              <a:off x="3004063" y="4935630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1681" y="5397525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068412" y="4886422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2106" y="514610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8442" y="5293201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929391" y="5432285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2528" y="5577707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14205" y="5148028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7479" y="528895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88290" y="5432533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6777" y="5577451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 userDrawn="1"/>
        </p:nvGrpSpPr>
        <p:grpSpPr bwMode="auto">
          <a:xfrm rot="-7840260">
            <a:off x="6215062" y="5070476"/>
            <a:ext cx="307975" cy="450850"/>
            <a:chOff x="2857488" y="4883951"/>
            <a:chExt cx="571504" cy="903297"/>
          </a:xfrm>
        </p:grpSpPr>
        <p:sp>
          <p:nvSpPr>
            <p:cNvPr id="33" name="Овал 32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4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 userDrawn="1"/>
        </p:nvGrpSpPr>
        <p:grpSpPr bwMode="auto">
          <a:xfrm rot="4965394">
            <a:off x="8607425" y="6294438"/>
            <a:ext cx="307975" cy="450850"/>
            <a:chOff x="2857488" y="4883951"/>
            <a:chExt cx="571504" cy="903297"/>
          </a:xfrm>
        </p:grpSpPr>
        <p:sp>
          <p:nvSpPr>
            <p:cNvPr id="46" name="Овал 45"/>
            <p:cNvSpPr/>
            <p:nvPr/>
          </p:nvSpPr>
          <p:spPr>
            <a:xfrm>
              <a:off x="2999356" y="4932054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6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34" y="5397928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3067850" y="4886366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01491" y="5144938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5204" y="528857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25838" y="5432948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1214" y="557454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12311" y="5145213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7318" y="5289965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85400" y="5430788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2035" y="5574821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>
                <a:alpha val="31000"/>
              </a:schemeClr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4DC5F4-9B35-4A2B-AE64-A786C30C5FFD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E4F6EE-CF64-435D-9F97-F4EAF1BC6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8246" y="1052736"/>
            <a:ext cx="4248472" cy="187220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Nature</a:t>
            </a:r>
            <a:br>
              <a:rPr lang="en-US" dirty="0" smtClean="0"/>
            </a:br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76600" y="3246438"/>
            <a:ext cx="5472113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Georgia" pitchFamily="18" charset="0"/>
              </a:rPr>
              <a:t>ОРГАНИЗАЦИЯ РАБОТЫ КОНСУЛЬТАЦИОННОГО ПУНКТА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i="1" dirty="0"/>
              <a:t>  </a:t>
            </a:r>
            <a:r>
              <a:rPr lang="ru-RU" i="1" dirty="0" smtClean="0"/>
              <a:t>МДОУ «Детский сад </a:t>
            </a:r>
            <a:r>
              <a:rPr lang="ru-RU" i="1" dirty="0"/>
              <a:t>№ </a:t>
            </a:r>
            <a:r>
              <a:rPr lang="ru-RU" i="1" dirty="0" smtClean="0"/>
              <a:t>227»</a:t>
            </a:r>
            <a:endParaRPr lang="ru-RU" i="1" dirty="0"/>
          </a:p>
          <a:p>
            <a:pPr algn="ctr"/>
            <a:endParaRPr lang="ru-RU" i="1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г. </a:t>
            </a:r>
            <a:r>
              <a:rPr lang="ru-RU" dirty="0" smtClean="0"/>
              <a:t>Ярославль</a:t>
            </a:r>
            <a:endParaRPr lang="ru-RU" dirty="0"/>
          </a:p>
        </p:txBody>
      </p:sp>
      <p:pic>
        <p:nvPicPr>
          <p:cNvPr id="8205" name="Picture 13" descr="DSC08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404813"/>
            <a:ext cx="41592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Приглашаем к сотрудничеству</a:t>
            </a:r>
          </a:p>
        </p:txBody>
      </p:sp>
      <p:sp>
        <p:nvSpPr>
          <p:cNvPr id="44037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/>
              <a:t>                       Контактные телефоны:</a:t>
            </a:r>
          </a:p>
          <a:p>
            <a:pPr marL="0" indent="0" algn="ctr">
              <a:buFont typeface="Arial" charset="0"/>
              <a:buNone/>
            </a:pPr>
            <a:r>
              <a:rPr lang="ru-RU" smtClean="0"/>
              <a:t>                                              44-25-36</a:t>
            </a:r>
          </a:p>
          <a:p>
            <a:pPr marL="0" indent="0" algn="ctr">
              <a:buFont typeface="Arial" charset="0"/>
              <a:buNone/>
            </a:pPr>
            <a:r>
              <a:rPr lang="ru-RU" smtClean="0"/>
              <a:t>                                               44-36-38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120680" cy="11521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ДОСТИЖЕНИЯ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268413"/>
            <a:ext cx="8229600" cy="5197475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Расширение перечня образовательных услуг;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Рост спроса на услуги консультационного пункта;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Накопление методического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Повышение компетентности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Повышение рейтинга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992888" cy="86409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i="1" dirty="0" smtClean="0"/>
              <a:t>НОРМАТИВНЫЕ ДОКУМЕНТЫ</a:t>
            </a:r>
            <a:endParaRPr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052513"/>
            <a:ext cx="8229600" cy="5413375"/>
          </a:xfrm>
        </p:spPr>
        <p:txBody>
          <a:bodyPr>
            <a:normAutofit/>
          </a:bodyPr>
          <a:lstStyle/>
          <a:p>
            <a:pPr marL="447675" indent="-447675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/>
              <a:t>Закон РФ об Образовании</a:t>
            </a:r>
            <a:r>
              <a:rPr lang="ru-RU" sz="2800" smtClean="0">
                <a:latin typeface="Arial" charset="0"/>
              </a:rPr>
              <a:t> (статья 18, п. 5)</a:t>
            </a:r>
          </a:p>
          <a:p>
            <a:pPr marL="447675" indent="-447675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/>
              <a:t>Приказ Управления образования мэрии г. Ярославля № 01-04/489 от 01.09.2008 г. </a:t>
            </a:r>
          </a:p>
          <a:p>
            <a:pPr marL="447675" indent="-447675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/>
              <a:t>Приказ по ДОУ № 123 от 02.10.2008 г.</a:t>
            </a:r>
          </a:p>
          <a:p>
            <a:pPr marL="447675" indent="-447675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/>
              <a:t>Методические рекомендации департамента государственной политики и нормативно-правового регулирования в сфере образования Министерства образования и науки РФ «О внедрении различных моделей обеспечения равных стартовых возможностей получения общего образования для детей из разных слоёв населения» от 31.01.2008 г.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0538" y="765175"/>
            <a:ext cx="8229600" cy="5700713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4400" i="1" smtClean="0">
                <a:solidFill>
                  <a:schemeClr val="accent1"/>
                </a:solidFill>
                <a:latin typeface="Castellar" pitchFamily="18" charset="0"/>
              </a:rPr>
              <a:t>ЦЕЛЬ</a:t>
            </a:r>
            <a:r>
              <a:rPr lang="ru-RU" sz="4400" i="1" smtClean="0">
                <a:solidFill>
                  <a:schemeClr val="accent1"/>
                </a:solidFill>
                <a:latin typeface="Arial" charset="0"/>
              </a:rPr>
              <a:t>:</a:t>
            </a:r>
            <a:endParaRPr lang="ru-RU" sz="4400" i="1" smtClean="0">
              <a:solidFill>
                <a:schemeClr val="bg1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1600" b="1" i="1" smtClean="0">
              <a:latin typeface="Castellar" pitchFamily="18" charset="0"/>
            </a:endParaRPr>
          </a:p>
          <a:p>
            <a:pPr>
              <a:buFont typeface="Arial" charset="0"/>
              <a:buNone/>
            </a:pPr>
            <a:r>
              <a:rPr lang="ru-RU" b="1" smtClean="0">
                <a:latin typeface="Arial" charset="0"/>
              </a:rPr>
              <a:t>	</a:t>
            </a:r>
            <a:r>
              <a:rPr lang="ru-RU" b="1" smtClean="0"/>
              <a:t>Обеспечение единства семейного и общественного воспитания, формирование родительской компетентности и оказание семье психолого-педагогической помощи, поддержка всестороннего развития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767" y="620688"/>
            <a:ext cx="6548699" cy="79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ЗАДАЧИ: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4837113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Всесторонняя помощь родителям и детям, не посещающим ОУ, обеспечение равных стартовых возможностей при поступлении в школу и доступности дошкольного образования;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Консультативная помощь родителям по различным вопросам воспитания, обучение и развития дошкольников;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Содействие социализации детей дошкольного возраста, не посещающих ДОУ;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Обеспечение взаимодействия между государственными образовательными учреждениями и другими организациями социальной и медицинской поддержки детей и родителей.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000" smtClean="0">
                <a:solidFill>
                  <a:schemeClr val="bg1"/>
                </a:solidFill>
                <a:latin typeface="Arial" charset="0"/>
              </a:rPr>
              <a:t>МОДЕЛЬ РАБОТЫ КОНСУЛЬТАЦИОННОГО ПУНКТА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endParaRPr lang="ru-RU" sz="2800" smtClean="0">
              <a:latin typeface="Arial" charset="0"/>
            </a:endParaRPr>
          </a:p>
          <a:p>
            <a:endParaRPr lang="ru-RU" sz="2800" smtClean="0">
              <a:latin typeface="Arial" charset="0"/>
            </a:endParaRPr>
          </a:p>
          <a:p>
            <a:endParaRPr lang="ru-RU" sz="2800" smtClean="0">
              <a:latin typeface="Arial" charset="0"/>
            </a:endParaRPr>
          </a:p>
          <a:p>
            <a:endParaRPr lang="ru-RU" sz="28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800" smtClean="0">
              <a:latin typeface="Arial" charset="0"/>
            </a:endParaRP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2051050" y="1773238"/>
            <a:ext cx="5186363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Реклама работы консультационного пункта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2051050" y="3644900"/>
            <a:ext cx="5184775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Запись к</a:t>
            </a:r>
            <a:r>
              <a:rPr lang="ru-RU" sz="2000">
                <a:solidFill>
                  <a:schemeClr val="bg1"/>
                </a:solidFill>
              </a:rPr>
              <a:t> </a:t>
            </a:r>
            <a:r>
              <a:rPr lang="ru-RU" sz="2000"/>
              <a:t>специалистам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2051050" y="4581525"/>
            <a:ext cx="5186363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Приём специалистов по запросу</a:t>
            </a: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2051050" y="2708275"/>
            <a:ext cx="5184775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Запрос родителей</a:t>
            </a:r>
            <a:r>
              <a:rPr lang="ru-RU" sz="2000">
                <a:solidFill>
                  <a:srgbClr val="66FF33"/>
                </a:solidFill>
              </a:rPr>
              <a:t>  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2051050" y="5516563"/>
            <a:ext cx="5186363" cy="576262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Помощь родителю и ребёнку</a:t>
            </a:r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4284663" y="2420938"/>
            <a:ext cx="792162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4284663" y="3357563"/>
            <a:ext cx="792162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4284663" y="4292600"/>
            <a:ext cx="792162" cy="28733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4284663" y="5229225"/>
            <a:ext cx="792162" cy="28733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 animBg="1"/>
      <p:bldP spid="34834" grpId="0" animBg="1"/>
      <p:bldP spid="34835" grpId="0" animBg="1"/>
      <p:bldP spid="34836" grpId="0" animBg="1"/>
      <p:bldP spid="34837" grpId="0" animBg="1"/>
      <p:bldP spid="34839" grpId="0" animBg="1"/>
      <p:bldP spid="34840" grpId="0" animBg="1"/>
      <p:bldP spid="34841" grpId="0" animBg="1"/>
      <p:bldP spid="348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indent="12700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indent="12700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7912" y="250230"/>
            <a:ext cx="4011710" cy="108012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i="1">
                <a:solidFill>
                  <a:srgbClr val="660033"/>
                </a:solidFill>
                <a:latin typeface="Georgia" pitchFamily="18" charset="0"/>
              </a:rPr>
              <a:t>КАДРОВОЕ ОБЕСПЕЧЕНИЕ КП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57923" y="2595959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Старший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воспитатель</a:t>
            </a:r>
            <a:endParaRPr lang="ru-RU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Содержимое 4"/>
          <p:cNvSpPr>
            <a:spLocks noGrp="1"/>
          </p:cNvSpPr>
          <p:nvPr>
            <p:ph idx="4294967295"/>
          </p:nvPr>
        </p:nvSpPr>
        <p:spPr>
          <a:xfrm>
            <a:off x="3317036" y="3315097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Педагог - психолог </a:t>
            </a:r>
            <a:endParaRPr lang="ru-RU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Содержимое 4"/>
          <p:cNvSpPr>
            <a:spLocks noGrp="1"/>
          </p:cNvSpPr>
          <p:nvPr>
            <p:ph idx="4294967295"/>
          </p:nvPr>
        </p:nvSpPr>
        <p:spPr>
          <a:xfrm>
            <a:off x="6344398" y="2667397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Учитель -   логопед</a:t>
            </a:r>
            <a:endParaRPr lang="ru-RU" sz="2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Содержимое 4"/>
          <p:cNvSpPr>
            <a:spLocks noGrp="1"/>
          </p:cNvSpPr>
          <p:nvPr>
            <p:ph idx="4294967295"/>
          </p:nvPr>
        </p:nvSpPr>
        <p:spPr>
          <a:xfrm>
            <a:off x="3134749" y="4970859"/>
            <a:ext cx="2860916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Музыкальный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руководитель</a:t>
            </a:r>
          </a:p>
        </p:txBody>
      </p:sp>
      <p:sp>
        <p:nvSpPr>
          <p:cNvPr id="7" name="Содержимое 4"/>
          <p:cNvSpPr>
            <a:spLocks noGrp="1"/>
          </p:cNvSpPr>
          <p:nvPr>
            <p:ph idx="4294967295"/>
          </p:nvPr>
        </p:nvSpPr>
        <p:spPr>
          <a:xfrm>
            <a:off x="257923" y="4467622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Старшая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медсестра</a:t>
            </a:r>
          </a:p>
        </p:txBody>
      </p:sp>
      <p:sp>
        <p:nvSpPr>
          <p:cNvPr id="8" name="Содержимое 4"/>
          <p:cNvSpPr>
            <a:spLocks noGrp="1"/>
          </p:cNvSpPr>
          <p:nvPr>
            <p:ph idx="4294967295"/>
          </p:nvPr>
        </p:nvSpPr>
        <p:spPr>
          <a:xfrm>
            <a:off x="6344398" y="4467622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Инструктор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по физической культуре</a:t>
            </a:r>
          </a:p>
        </p:txBody>
      </p:sp>
      <p:sp>
        <p:nvSpPr>
          <p:cNvPr id="9" name="Содержимое 4"/>
          <p:cNvSpPr>
            <a:spLocks noGrp="1"/>
          </p:cNvSpPr>
          <p:nvPr>
            <p:ph idx="4294967295"/>
          </p:nvPr>
        </p:nvSpPr>
        <p:spPr>
          <a:xfrm>
            <a:off x="3390061" y="1587897"/>
            <a:ext cx="2531063" cy="1224136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  <a:latin typeface="Arial" charset="0"/>
              </a:rPr>
              <a:t>Заведующая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3973" y="2276872"/>
            <a:ext cx="2531063" cy="1224136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2"/>
                </a:solidFill>
              </a:rPr>
              <a:t>Методический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2"/>
                </a:solidFill>
              </a:rPr>
              <a:t>кабинет</a:t>
            </a:r>
            <a:endParaRPr lang="ru-RU" sz="2600" dirty="0"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548680"/>
            <a:ext cx="4392488" cy="108012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660033"/>
                </a:solidFill>
                <a:latin typeface="Book Antiqua" pitchFamily="18" charset="0"/>
              </a:rPr>
              <a:t>УСЛОВИЯ РАБОТЫ КОНСУЛЬТАЦИОННОГО ПУНКТА: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381698" y="2235597"/>
            <a:ext cx="2520279" cy="1224136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2"/>
                </a:solidFill>
              </a:rPr>
              <a:t>Кабинет педагога - психолога</a:t>
            </a:r>
            <a:endParaRPr lang="ru-RU" sz="2600" dirty="0">
              <a:latin typeface="Book Antiqua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295182" y="2301290"/>
            <a:ext cx="2592055" cy="1172475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2"/>
                </a:solidFill>
              </a:rPr>
              <a:t>Кабинет учителя - логопеда</a:t>
            </a:r>
            <a:endParaRPr lang="ru-RU" sz="2600" dirty="0">
              <a:latin typeface="Book Antiqua" pitchFamily="18" charset="0"/>
            </a:endParaRPr>
          </a:p>
        </p:txBody>
      </p:sp>
      <p:sp>
        <p:nvSpPr>
          <p:cNvPr id="2" name="Содержимое 4"/>
          <p:cNvSpPr>
            <a:spLocks noGrp="1"/>
          </p:cNvSpPr>
          <p:nvPr>
            <p:ph idx="4294967295"/>
          </p:nvPr>
        </p:nvSpPr>
        <p:spPr>
          <a:xfrm>
            <a:off x="1109383" y="4251722"/>
            <a:ext cx="2770240" cy="1224136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Физкультурный зал</a:t>
            </a:r>
          </a:p>
        </p:txBody>
      </p:sp>
      <p:sp>
        <p:nvSpPr>
          <p:cNvPr id="3" name="Содержимое 4"/>
          <p:cNvSpPr>
            <a:spLocks noGrp="1"/>
          </p:cNvSpPr>
          <p:nvPr>
            <p:ph idx="4294967295"/>
          </p:nvPr>
        </p:nvSpPr>
        <p:spPr>
          <a:xfrm>
            <a:off x="5550648" y="4396184"/>
            <a:ext cx="2531063" cy="1224136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600" smtClean="0">
                <a:solidFill>
                  <a:schemeClr val="tx2"/>
                </a:solidFill>
              </a:rPr>
              <a:t>М</a:t>
            </a: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узыкальный</a:t>
            </a:r>
            <a:endParaRPr lang="ru-RU" sz="260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з</a:t>
            </a:r>
            <a:r>
              <a:rPr lang="ru-RU" sz="2600" smtClean="0">
                <a:solidFill>
                  <a:schemeClr val="tx2"/>
                </a:solidFill>
              </a:rPr>
              <a:t>а</a:t>
            </a:r>
            <a:r>
              <a:rPr lang="ru-RU" sz="2600" smtClean="0">
                <a:solidFill>
                  <a:schemeClr val="tx2"/>
                </a:solidFill>
                <a:latin typeface="Arial" charset="0"/>
              </a:rPr>
              <a:t>л</a:t>
            </a:r>
            <a:endParaRPr lang="ru-RU" sz="26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лнце 14"/>
          <p:cNvSpPr/>
          <p:nvPr/>
        </p:nvSpPr>
        <p:spPr>
          <a:xfrm>
            <a:off x="2555875" y="1916113"/>
            <a:ext cx="4103688" cy="3025775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600">
                <a:solidFill>
                  <a:srgbClr val="FFFFFF"/>
                </a:solidFill>
              </a:rPr>
              <a:t>ФОРМЫ </a:t>
            </a:r>
            <a:r>
              <a:rPr lang="ru-RU" sz="2400">
                <a:solidFill>
                  <a:srgbClr val="FFFFFF"/>
                </a:solidFill>
              </a:rPr>
              <a:t>РАБОТЫ</a:t>
            </a:r>
          </a:p>
        </p:txBody>
      </p:sp>
      <p:sp>
        <p:nvSpPr>
          <p:cNvPr id="16" name="Облако 15"/>
          <p:cNvSpPr/>
          <p:nvPr/>
        </p:nvSpPr>
        <p:spPr>
          <a:xfrm>
            <a:off x="468313" y="476250"/>
            <a:ext cx="4608512" cy="143986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>
                <a:solidFill>
                  <a:srgbClr val="000000"/>
                </a:solidFill>
                <a:latin typeface="Arial" charset="0"/>
              </a:rPr>
              <a:t>Диагностическое обследование</a:t>
            </a:r>
            <a:endParaRPr lang="ru-RU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5184775" y="1268413"/>
            <a:ext cx="3959225" cy="143986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>
                <a:solidFill>
                  <a:srgbClr val="000000"/>
                </a:solidFill>
                <a:latin typeface="Arial" charset="0"/>
              </a:rPr>
              <a:t>Консультации</a:t>
            </a:r>
          </a:p>
        </p:txBody>
      </p:sp>
      <p:sp>
        <p:nvSpPr>
          <p:cNvPr id="19" name="Облако 18"/>
          <p:cNvSpPr/>
          <p:nvPr/>
        </p:nvSpPr>
        <p:spPr>
          <a:xfrm>
            <a:off x="4572000" y="4941888"/>
            <a:ext cx="4392613" cy="158432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>
                <a:solidFill>
                  <a:srgbClr val="000000"/>
                </a:solidFill>
                <a:latin typeface="Arial" charset="0"/>
              </a:rPr>
              <a:t>Совместные занятия с детьми и родителями</a:t>
            </a:r>
          </a:p>
        </p:txBody>
      </p:sp>
      <p:sp>
        <p:nvSpPr>
          <p:cNvPr id="2" name="Облако 16"/>
          <p:cNvSpPr>
            <a:spLocks noGrp="1" noChangeArrowheads="1"/>
          </p:cNvSpPr>
          <p:nvPr>
            <p:ph idx="4294967295"/>
          </p:nvPr>
        </p:nvSpPr>
        <p:spPr>
          <a:xfrm>
            <a:off x="179388" y="4292600"/>
            <a:ext cx="4464050" cy="1728788"/>
          </a:xfrm>
          <a:custGeom>
            <a:avLst/>
            <a:gdLst>
              <a:gd name="T0" fmla="*/ 3741296 w 43200"/>
              <a:gd name="T1" fmla="*/ 817240 h 43200"/>
              <a:gd name="T2" fmla="*/ 1872208 w 43200"/>
              <a:gd name="T3" fmla="*/ 1632740 h 43200"/>
              <a:gd name="T4" fmla="*/ 11615 w 43200"/>
              <a:gd name="T5" fmla="*/ 817240 h 43200"/>
              <a:gd name="T6" fmla="*/ 1872208 w 43200"/>
              <a:gd name="T7" fmla="*/ 93453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gradFill rotWithShape="1">
            <a:gsLst>
              <a:gs pos="0">
                <a:srgbClr val="9EACFF"/>
              </a:gs>
              <a:gs pos="35001">
                <a:srgbClr val="BBC5FF"/>
              </a:gs>
              <a:gs pos="100000">
                <a:srgbClr val="E4E7FF"/>
              </a:gs>
            </a:gsLst>
            <a:lin ang="16200000" scaled="1"/>
          </a:gradFill>
          <a:ln algn="ctr">
            <a:solidFill>
              <a:srgbClr val="4963C6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200" smtClean="0">
                <a:latin typeface="Arial" charset="0"/>
              </a:rPr>
              <a:t>     Распространение информационных листов и буклетов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704856" cy="9361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РЕЗУЛЬТАТЫ ДЕЯТЕЛЬНОСТИ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052513"/>
            <a:ext cx="8229600" cy="54133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Родителям окажут помощь в индивидуальном подборе игр, занятий, видов деятельности, способствующих развитию ребёнка;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Родители ознакомятся с дидактическими играми, развивающими внимание, память, мелкую моторику;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Родители получат консультации по вопросам: воспитания, обучения и развития детей, детско-родительских отношений, преодоление трудностей в поведении и общении со сверстниками, адаптации в детский коллектив и образовательную среду;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Родители получат рекомендации по развитию артикуляционного аппарата ребёнка, устранению дефектов звукопроизношения, расширению лексических запасов слов, а также по развитию связной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rganizatsiya_raboti_konsultatsionnogo_punkta_-_prezentatsiya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organizatsiya_raboti_konsultatsionnogo_punkta_-_prezentatsiya</Template>
  <TotalTime>1</TotalTime>
  <Words>363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organizatsiya_raboti_konsultatsionnogo_punkta_-_prezentatsiya</vt:lpstr>
      <vt:lpstr>Nature Природа</vt:lpstr>
      <vt:lpstr>НОРМАТИВНЫЕ ДОКУМЕНТЫ</vt:lpstr>
      <vt:lpstr>Слайд 3</vt:lpstr>
      <vt:lpstr>ЗАДАЧИ:</vt:lpstr>
      <vt:lpstr>МОДЕЛЬ РАБОТЫ КОНСУЛЬТАЦИОННОГО ПУНКТА</vt:lpstr>
      <vt:lpstr>Слайд 6</vt:lpstr>
      <vt:lpstr>Слайд 7</vt:lpstr>
      <vt:lpstr>Слайд 8</vt:lpstr>
      <vt:lpstr>РЕЗУЛЬТАТЫ ДЕЯТЕЛЬНОСТИ</vt:lpstr>
      <vt:lpstr>Приглашаем к сотрудничеству</vt:lpstr>
      <vt:lpstr>ДОСТИЖЕНИЯ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Природа</dc:title>
  <dc:creator>Пользователь Windows</dc:creator>
  <cp:lastModifiedBy>Пользователь Windows</cp:lastModifiedBy>
  <cp:revision>1</cp:revision>
  <dcterms:created xsi:type="dcterms:W3CDTF">2018-11-01T17:48:52Z</dcterms:created>
  <dcterms:modified xsi:type="dcterms:W3CDTF">2018-11-01T17:50:49Z</dcterms:modified>
  <cp:version/>
</cp:coreProperties>
</file>